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1" r:id="rId1"/>
    <p:sldMasterId id="2147483653" r:id="rId2"/>
  </p:sldMasterIdLst>
  <p:notesMasterIdLst>
    <p:notesMasterId r:id="rId68"/>
  </p:notesMasterIdLst>
  <p:sldIdLst>
    <p:sldId id="257" r:id="rId3"/>
    <p:sldId id="258" r:id="rId4"/>
    <p:sldId id="320" r:id="rId5"/>
    <p:sldId id="302" r:id="rId6"/>
    <p:sldId id="303" r:id="rId7"/>
    <p:sldId id="305" r:id="rId8"/>
    <p:sldId id="308" r:id="rId9"/>
    <p:sldId id="306" r:id="rId10"/>
    <p:sldId id="321" r:id="rId11"/>
    <p:sldId id="261" r:id="rId12"/>
    <p:sldId id="310" r:id="rId13"/>
    <p:sldId id="307" r:id="rId14"/>
    <p:sldId id="323" r:id="rId15"/>
    <p:sldId id="322" r:id="rId16"/>
    <p:sldId id="324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264" r:id="rId27"/>
    <p:sldId id="263" r:id="rId28"/>
    <p:sldId id="266" r:id="rId29"/>
    <p:sldId id="267" r:id="rId30"/>
    <p:sldId id="265" r:id="rId31"/>
    <p:sldId id="269" r:id="rId32"/>
    <p:sldId id="268" r:id="rId33"/>
    <p:sldId id="301" r:id="rId34"/>
    <p:sldId id="270" r:id="rId35"/>
    <p:sldId id="30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325" r:id="rId65"/>
    <p:sldId id="326" r:id="rId66"/>
    <p:sldId id="299" r:id="rId67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807" autoAdjust="0"/>
    <p:restoredTop sz="84991" autoAdjust="0"/>
  </p:normalViewPr>
  <p:slideViewPr>
    <p:cSldViewPr snapToGrid="0">
      <p:cViewPr>
        <p:scale>
          <a:sx n="30" d="100"/>
          <a:sy n="30" d="100"/>
        </p:scale>
        <p:origin x="-1520" y="-15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745F-47A9-4006-A845-9E60693AA709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F2D52-65AA-424D-A18E-5EBAB402F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969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F2D52-65AA-424D-A18E-5EBAB402F0B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848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416580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61415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869025" y="584200"/>
            <a:ext cx="3381375" cy="1280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4900" y="584200"/>
            <a:ext cx="9991725" cy="1280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3113087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7290258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2918792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5133159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74800"/>
            <a:ext cx="11131550" cy="1062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8350" y="1574800"/>
            <a:ext cx="11131550" cy="1062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3835279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7220225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6348958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168125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449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855202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2716507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2222369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26025" y="165100"/>
            <a:ext cx="5603875" cy="1203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5100"/>
            <a:ext cx="16659225" cy="1203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11129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5120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24900" y="7416800"/>
            <a:ext cx="6686550" cy="596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63850" y="7416800"/>
            <a:ext cx="6686550" cy="596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310398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233063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174993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331360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338375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561298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724900" y="584200"/>
            <a:ext cx="135255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24900" y="7416800"/>
            <a:ext cx="13525500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65100"/>
            <a:ext cx="22415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74800"/>
            <a:ext cx="22415500" cy="1062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63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63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63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63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63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3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3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3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300" b="1">
          <a:solidFill>
            <a:schemeClr val="tx1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457200" indent="-457200" algn="l" rtl="0" fontAlgn="base">
        <a:spcBef>
          <a:spcPts val="1400"/>
        </a:spcBef>
        <a:spcAft>
          <a:spcPct val="0"/>
        </a:spcAft>
        <a:buClr>
          <a:srgbClr val="009FC3"/>
        </a:buClr>
        <a:buSzPct val="100000"/>
        <a:buFont typeface="Wingdings" pitchFamily="1" charset="2"/>
        <a:buChar char="§"/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812800" indent="-457200" algn="l" rtl="0" fontAlgn="base">
        <a:spcBef>
          <a:spcPts val="1400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sym typeface="Arial" charset="0"/>
        </a:defRPr>
      </a:lvl2pPr>
      <a:lvl3pPr marL="1270000" indent="-457200" algn="l" rtl="0" fontAlgn="base">
        <a:spcBef>
          <a:spcPts val="1400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sym typeface="Arial" charset="0"/>
        </a:defRPr>
      </a:lvl3pPr>
      <a:lvl4pPr marL="1727200" indent="-457200" algn="l" rtl="0" fontAlgn="base">
        <a:spcBef>
          <a:spcPts val="1400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sym typeface="Arial" charset="0"/>
        </a:defRPr>
      </a:lvl4pPr>
      <a:lvl5pPr marL="2184400" indent="-457200" algn="l" rtl="0" fontAlgn="base">
        <a:spcBef>
          <a:spcPts val="1400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sym typeface="Arial" charset="0"/>
        </a:defRPr>
      </a:lvl5pPr>
      <a:lvl6pPr marL="2641600" indent="-457200" algn="l" rtl="0" fontAlgn="base">
        <a:spcBef>
          <a:spcPts val="1400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sym typeface="Arial" charset="0"/>
        </a:defRPr>
      </a:lvl6pPr>
      <a:lvl7pPr marL="3098800" indent="-457200" algn="l" rtl="0" fontAlgn="base">
        <a:spcBef>
          <a:spcPts val="1400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sym typeface="Arial" charset="0"/>
        </a:defRPr>
      </a:lvl7pPr>
      <a:lvl8pPr marL="3556000" indent="-457200" algn="l" rtl="0" fontAlgn="base">
        <a:spcBef>
          <a:spcPts val="1400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sym typeface="Arial" charset="0"/>
        </a:defRPr>
      </a:lvl8pPr>
      <a:lvl9pPr marL="4013200" indent="-457200" algn="l" rtl="0" fontAlgn="base">
        <a:spcBef>
          <a:spcPts val="1400"/>
        </a:spcBef>
        <a:spcAft>
          <a:spcPct val="0"/>
        </a:spcAft>
        <a:buClr>
          <a:srgbClr val="009FC3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youtube.com/watch?v=3Y32YbMu5RQ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hyperlink" Target="http://johnnylee.net/academic/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hyperlink" Target="http://www.pranavmistry.com/projects/sixthsense/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deviceguru.com/files/mit_sixth_sense-2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hyperlink" Target="http://www.pinktentacle.com/2006/02/aist-develops-3d-image-projector/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hyperlink" Target="http://www-graphics.stanford.edu/projects/lightfield/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hyperlink" Target="http://www.thethinkingblog.com/2007/03/eureka-futuristic-eyewear-displays.html" TargetMode="External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jpeg"/><Relationship Id="rId3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hyperlink" Target="http://www.sensitiveobject.fr/spip.php?lang=en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hyperlink" Target="http://images.google.com/imgres?imgurl=http://www.siibusinessproducts.com/resellers/images/Pill_Bottle_sm.jpg&amp;imgrefurl=http://www.siibusinessproducts.com/resellers/labelgraphics.html&amp;usg=__ErIq1dZqZWAz2plJcv8LbEEM5SM=&amp;h=985&amp;w=600&amp;sz=67&amp;hl=en&amp;start=3&amp;sig2=mEnpOh9BnhIa_HrbwpWNhQ&amp;um=1&amp;tbnid=mZ6ajOkc9rwdsM:&amp;tbnh=149&amp;tbnw=91&amp;prev=/images?q=pill+bottle&amp;hl=en&amp;rls=com.microsoft:*:IE-SearchBox&amp;rlz=1I7DMUS&amp;um=1&amp;ei=VKfCSamXJIrKtQO7qe3YBg" TargetMode="External"/><Relationship Id="rId13" Type="http://schemas.openxmlformats.org/officeDocument/2006/relationships/image" Target="../media/image71.jpeg"/><Relationship Id="rId14" Type="http://schemas.openxmlformats.org/officeDocument/2006/relationships/hyperlink" Target="http://images.google.com/imgres?imgurl=http://www.apartmenttherapy.com/uimages/sf/5-13-lightswitch1.jpg&amp;imgrefurl=http://www.apartmenttherapy.com/sf/how-to/how-to-change-a-light-switch-050524&amp;usg=__CPl7BveRy8PFzcL1fAQ2XjGU2kQ=&amp;h=416&amp;w=500&amp;sz=49&amp;hl=en&amp;start=9&amp;sig2=Fa5C8iVim5C0jZIY0khr-g&amp;um=1&amp;tbnid=9r7NVDvf5lrnbM:&amp;tbnh=108&amp;tbnw=130&amp;prev=/images?q=light+switch&amp;hl=en&amp;rls=com.microsoft:*:IE-SearchBox&amp;rlz=1I7DMUS&amp;um=1&amp;ei=xqfCSe7mGILYsAOT2LHtBg" TargetMode="External"/><Relationship Id="rId15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5.png"/><Relationship Id="rId3" Type="http://schemas.openxmlformats.org/officeDocument/2006/relationships/hyperlink" Target="http://images.google.com/imgres?imgurl=http://glossary.ippaper.com/images/graphicsedviser/common/security/rfidlabel2.jpg&amp;imgrefurl=http://glossary.ippaper.com/default.asp?req=knowledge/article/489&amp;usg=__UUOFYTQpgpL7jwcJxXtWexYr8lc=&amp;h=248&amp;w=250&amp;sz=20&amp;hl=en&amp;start=7&amp;sig2=duj56aOea68GJREZpL8afg&amp;um=1&amp;tbnid=qTQujYSz6TPrOM:&amp;tbnh=110&amp;tbnw=111&amp;prev=/images?q=RFID+tags&amp;hl=en&amp;rls=com.microsoft:*:IE-SearchBox&amp;rlz=1I7DMUS&amp;sa=N&amp;um=1&amp;ei=tqXCSZ8UkraxA-XV6e8G" TargetMode="External"/><Relationship Id="rId4" Type="http://schemas.openxmlformats.org/officeDocument/2006/relationships/image" Target="../media/image66.jpeg"/><Relationship Id="rId5" Type="http://schemas.openxmlformats.org/officeDocument/2006/relationships/hyperlink" Target="http://images.google.com/imgres?imgurl=http://img.alibaba.com/photo/11218952/5_Oz_White_Coffee_Mug_Stock.jpg&amp;imgrefurl=http://www.alibaba.com/product/rapid2-11218952-10762960/5_Oz_White_Coffee_Mug_Stock.html&amp;usg=__l-AUQXSSFsnH5e-oqcRQXlQLm7w=&amp;h=1648&amp;w=1864&amp;sz=56&amp;hl=en&amp;start=1&amp;sig2=tK1cMzSBnMMYJMUPJwQJUg&amp;um=1&amp;tbnid=nWThdWpfXxJIXM:&amp;tbnh=133&amp;tbnw=150&amp;prev=/images?q=coffee+mug&amp;hl=en&amp;rls=com.microsoft:*:IE-SearchBox&amp;rlz=1I7DMUS&amp;um=1&amp;ei=CabCSbjLI4r0sAO3p-HeBg" TargetMode="External"/><Relationship Id="rId6" Type="http://schemas.openxmlformats.org/officeDocument/2006/relationships/image" Target="../media/image67.jpeg"/><Relationship Id="rId7" Type="http://schemas.openxmlformats.org/officeDocument/2006/relationships/hyperlink" Target="http://images.google.com/imgres?imgurl=http://www.ibiblio.org/team/intro/what/refridgerator.jpg&amp;imgrefurl=http://www.ibiblio.org/team/intro/what/04.html&amp;usg=__J2FBKCFUlA1RHM3hINuBtRVxDTM=&amp;h=278&amp;w=183&amp;sz=14&amp;hl=en&amp;start=8&amp;sig2=OPx-NyphLQdDuHjx_9wL1w&amp;um=1&amp;tbnid=Mdt-IRJwNe9pZM:&amp;tbnh=114&amp;tbnw=75&amp;prev=/images?q=refridgerator&amp;hl=en&amp;rls=com.microsoft:*:IE-SearchBox&amp;rlz=1I7DMUS&amp;um=1&amp;ei=JqbCSZLQKI6qsAPQy7XoBg" TargetMode="External"/><Relationship Id="rId8" Type="http://schemas.openxmlformats.org/officeDocument/2006/relationships/image" Target="../media/image68.jpeg"/><Relationship Id="rId9" Type="http://schemas.openxmlformats.org/officeDocument/2006/relationships/hyperlink" Target="http://images.google.com/imgres?imgurl=http://www.planet-shop.eu/images/tvix_remote_control_4000_4100_5100_6500.jpg&amp;imgrefurl=http://www.planet-shop.eu/accessoires-c-133.html&amp;usg=__RpVfGSVDcMIXSrsq5bMPtAN_G4o=&amp;h=350&amp;w=350&amp;sz=61&amp;hl=en&amp;start=4&amp;sig2=XytymuNZ541K7sdhWSdmjQ&amp;um=1&amp;tbnid=UeaBHiPyWnKoeM:&amp;tbnh=120&amp;tbnw=120&amp;prev=/images?q=remote+control&amp;hl=en&amp;rls=com.microsoft:*:IE-SearchBox&amp;rlz=1I7DMUS&amp;um=1&amp;ei=q6bCSdrPOorKtQPNqvXYBg" TargetMode="External"/><Relationship Id="rId10" Type="http://schemas.openxmlformats.org/officeDocument/2006/relationships/image" Target="../media/image6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hyperlink" Target="http://research.microsoft.com/en-us/um/redmond/groups/cue/MuCI/" TargetMode="External"/><Relationship Id="rId5" Type="http://schemas.openxmlformats.org/officeDocument/2006/relationships/hyperlink" Target="http://johnnylee.net/academic/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5.png"/><Relationship Id="rId3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4.jpeg"/><Relationship Id="rId5" Type="http://schemas.openxmlformats.org/officeDocument/2006/relationships/image" Target="../media/image95.jpeg"/><Relationship Id="rId6" Type="http://schemas.openxmlformats.org/officeDocument/2006/relationships/image" Target="../media/image96.png"/><Relationship Id="rId7" Type="http://schemas.openxmlformats.org/officeDocument/2006/relationships/image" Target="../media/image9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8153400" y="2362200"/>
            <a:ext cx="13525500" cy="6591300"/>
          </a:xfrm>
          <a:ln/>
        </p:spPr>
        <p:txBody>
          <a:bodyPr/>
          <a:lstStyle/>
          <a:p>
            <a:pPr algn="l"/>
            <a:r>
              <a:rPr lang="en-US" sz="7200" dirty="0" smtClean="0"/>
              <a:t>Interface Technologies</a:t>
            </a:r>
            <a:br>
              <a:rPr lang="en-US" sz="7200" dirty="0" smtClean="0"/>
            </a:br>
            <a:r>
              <a:rPr lang="en-US" sz="5400" b="0" dirty="0" smtClean="0"/>
              <a:t>That Have Not Yet Left The Lab</a:t>
            </a:r>
            <a:endParaRPr lang="en-US" sz="5400" b="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53400" y="9194800"/>
            <a:ext cx="13525500" cy="5969000"/>
          </a:xfrm>
          <a:ln/>
        </p:spPr>
        <p:txBody>
          <a:bodyPr/>
          <a:lstStyle/>
          <a:p>
            <a:pPr algn="l"/>
            <a:r>
              <a:rPr lang="en-US" sz="3200" dirty="0" smtClean="0"/>
              <a:t>Johnny Lee</a:t>
            </a:r>
          </a:p>
          <a:p>
            <a:pPr algn="l"/>
            <a:r>
              <a:rPr lang="en-US" sz="3200" dirty="0" smtClean="0"/>
              <a:t>Google</a:t>
            </a:r>
            <a:endParaRPr lang="en-US" sz="3200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ikesoft.com/blog/media/2/20060727-minority_report_gestural_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789" y="4212963"/>
            <a:ext cx="7988968" cy="45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wikia.com/entertainment1/images/a/a6/Star_Trek-_Next_Generation_Members_imag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7090" y="3898232"/>
            <a:ext cx="4181603" cy="50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rtisnavi.com/wp-content/uploads/2011/05/iron1-418x2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7216" y="4235115"/>
            <a:ext cx="7890819" cy="44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655367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00801" y="6251072"/>
            <a:ext cx="11694694" cy="168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6600" b="1" dirty="0" smtClean="0"/>
              <a:t>“Where is my flying car?”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39755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21200" y="3821762"/>
            <a:ext cx="353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j-lt"/>
              </a:rPr>
              <a:t>l</a:t>
            </a:r>
            <a:r>
              <a:rPr lang="en-US" sz="5400" dirty="0" smtClean="0">
                <a:latin typeface="+mj-lt"/>
              </a:rPr>
              <a:t>ight of day</a:t>
            </a:r>
            <a:endParaRPr lang="en-US" sz="54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10200" y="1447800"/>
            <a:ext cx="9829800" cy="9829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4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4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28076" y="5045386"/>
            <a:ext cx="33922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dirty="0" smtClean="0">
                <a:latin typeface="+mj-lt"/>
              </a:rPr>
              <a:t>brilliant</a:t>
            </a:r>
          </a:p>
          <a:p>
            <a:pPr algn="r"/>
            <a:r>
              <a:rPr lang="en-US" sz="6000" b="1" dirty="0" smtClean="0">
                <a:latin typeface="+mj-lt"/>
              </a:rPr>
              <a:t>interface</a:t>
            </a:r>
          </a:p>
          <a:p>
            <a:pPr algn="r"/>
            <a:r>
              <a:rPr lang="en-US" sz="6000" b="1" dirty="0" smtClean="0">
                <a:latin typeface="+mj-lt"/>
              </a:rPr>
              <a:t>ideas</a:t>
            </a:r>
            <a:endParaRPr lang="en-US" sz="6000" b="1" dirty="0">
              <a:latin typeface="+mj-lt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 rot="15560783">
            <a:off x="12046478" y="3348853"/>
            <a:ext cx="1762140" cy="4948566"/>
          </a:xfrm>
          <a:prstGeom prst="triangl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cxnSp>
        <p:nvCxnSpPr>
          <p:cNvPr id="11" name="Straight Connector 10"/>
          <p:cNvCxnSpPr>
            <a:stCxn id="4" idx="1"/>
          </p:cNvCxnSpPr>
          <p:nvPr/>
        </p:nvCxnSpPr>
        <p:spPr bwMode="auto">
          <a:xfrm flipH="1">
            <a:off x="14401800" y="4283427"/>
            <a:ext cx="2819400" cy="82197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Isosceles Triangle 11"/>
          <p:cNvSpPr/>
          <p:nvPr/>
        </p:nvSpPr>
        <p:spPr bwMode="auto">
          <a:xfrm rot="16033938">
            <a:off x="13031822" y="3377612"/>
            <a:ext cx="554223" cy="5533649"/>
          </a:xfrm>
          <a:prstGeom prst="triangle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02250" y="5003864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j-lt"/>
              </a:rPr>
              <a:t>&gt; 1000 developers</a:t>
            </a:r>
            <a:endParaRPr lang="en-US" sz="3600" dirty="0"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15754350" y="5391150"/>
            <a:ext cx="2038350" cy="57150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Isosceles Triangle 15"/>
          <p:cNvSpPr/>
          <p:nvPr/>
        </p:nvSpPr>
        <p:spPr bwMode="auto">
          <a:xfrm rot="16200000">
            <a:off x="13681505" y="3108751"/>
            <a:ext cx="76200" cy="6355496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35600" y="6564962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“commercial success”</a:t>
            </a:r>
            <a:endParaRPr lang="en-US" sz="2400" dirty="0">
              <a:latin typeface="+mj-lt"/>
            </a:endParaRPr>
          </a:p>
        </p:txBody>
      </p:sp>
      <p:cxnSp>
        <p:nvCxnSpPr>
          <p:cNvPr id="18" name="Straight Connector 17"/>
          <p:cNvCxnSpPr>
            <a:endCxn id="16" idx="2"/>
          </p:cNvCxnSpPr>
          <p:nvPr/>
        </p:nvCxnSpPr>
        <p:spPr bwMode="auto">
          <a:xfrm flipH="1" flipV="1">
            <a:off x="16897353" y="6324599"/>
            <a:ext cx="1047747" cy="34290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959580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12" grpId="0" animBg="1"/>
      <p:bldP spid="13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943474" y="6202946"/>
            <a:ext cx="6649452" cy="168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6600" b="1" dirty="0" smtClean="0"/>
              <a:t>But, why?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51832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ikesoft.com/blog/media/2/20060727-minority_report_gestural_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789" y="4212963"/>
            <a:ext cx="7988968" cy="45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wikia.com/entertainment1/images/a/a6/Star_Trek-_Next_Generation_Members_imag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7090" y="3898232"/>
            <a:ext cx="4181603" cy="50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rtisnavi.com/wp-content/uploads/2011/05/iron1-418x2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7216" y="4235115"/>
            <a:ext cx="7890819" cy="44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4661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00801" y="6251072"/>
            <a:ext cx="11694694" cy="168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6600" b="1" dirty="0" smtClean="0"/>
              <a:t>“I want my flying car.”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454874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06369" y="5046255"/>
            <a:ext cx="14159094" cy="313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6600" b="1" dirty="0" smtClean="0"/>
              <a:t>Top 8 Reasons </a:t>
            </a:r>
          </a:p>
          <a:p>
            <a:pPr marL="0" indent="0" algn="ctr">
              <a:buFont typeface="Wingdings" pitchFamily="1" charset="2"/>
              <a:buNone/>
            </a:pPr>
            <a:r>
              <a:rPr lang="en-US" sz="6600" b="1" dirty="0" smtClean="0"/>
              <a:t>Why Your Great Interface Technology Idea Might Die: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7052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76926" y="866273"/>
            <a:ext cx="20357431" cy="4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4800" dirty="0" smtClean="0"/>
              <a:t>Top 8 Reasons Why Your Great Interface Technology Idea Might Die: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6990" y="3224462"/>
            <a:ext cx="15650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1. Does it work as well as you dreamt it would?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27622" y="5101388"/>
            <a:ext cx="7600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“I don’t know, it doesn’t exist yet”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2738" y="5157535"/>
            <a:ext cx="8799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Go build it.  If you can’t build it find someone who can. Then, come back.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3666" y="7620000"/>
            <a:ext cx="5187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“Yes (or well enough)”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745" y="7668125"/>
            <a:ext cx="879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</a:t>
            </a:r>
            <a:r>
              <a:rPr lang="en-US" sz="4000" dirty="0" smtClean="0">
                <a:solidFill>
                  <a:schemeClr val="tx1"/>
                </a:solidFill>
              </a:rPr>
              <a:t>ontinue…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687417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76926" y="866273"/>
            <a:ext cx="20357431" cy="4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4800" dirty="0" smtClean="0"/>
              <a:t>Top 8 Reasons Why Your Great Interface Technology Idea Might Die: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6990" y="3224462"/>
            <a:ext cx="16227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</a:t>
            </a:r>
            <a:r>
              <a:rPr lang="en-US" sz="5400" b="1" dirty="0" smtClean="0"/>
              <a:t>. Does it work robustly for </a:t>
            </a:r>
            <a:r>
              <a:rPr lang="en-US" sz="5400" b="1" u="sng" dirty="0" smtClean="0">
                <a:solidFill>
                  <a:schemeClr val="tx1"/>
                </a:solidFill>
              </a:rPr>
              <a:t>enough</a:t>
            </a:r>
            <a:r>
              <a:rPr lang="en-US" sz="5400" b="1" dirty="0" smtClean="0"/>
              <a:t> naïve users?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27622" y="5101388"/>
            <a:ext cx="6830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“No, but it works well for me.”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2738" y="5157535"/>
            <a:ext cx="879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Congratulations, you can sell 1 unit.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3666" y="7620000"/>
            <a:ext cx="7812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“Yes (or enough to make money)”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292" y="7668125"/>
            <a:ext cx="879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</a:t>
            </a:r>
            <a:r>
              <a:rPr lang="en-US" sz="4000" dirty="0" smtClean="0">
                <a:solidFill>
                  <a:schemeClr val="tx1"/>
                </a:solidFill>
              </a:rPr>
              <a:t>ontinue…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176352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76926" y="866273"/>
            <a:ext cx="20357431" cy="4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4800" dirty="0" smtClean="0"/>
              <a:t>Top 8 Reasons Why Your Great Interface Technology Idea Might Die: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6991" y="3224461"/>
            <a:ext cx="16266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3. Can it be manufactured cheaply AND reliably </a:t>
            </a:r>
          </a:p>
          <a:p>
            <a:r>
              <a:rPr lang="en-US" sz="5400" b="1" dirty="0" smtClean="0"/>
              <a:t>     AND stand up to years of consumer abuse?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9496" y="6400799"/>
            <a:ext cx="4950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“I can get 2 out of 3.”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8296" y="6505072"/>
            <a:ext cx="879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Sorry, please try again soon.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3666" y="8726905"/>
            <a:ext cx="1375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“Yes”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9960" y="8775030"/>
            <a:ext cx="879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</a:t>
            </a:r>
            <a:r>
              <a:rPr lang="en-US" sz="4000" dirty="0" smtClean="0">
                <a:solidFill>
                  <a:schemeClr val="tx1"/>
                </a:solidFill>
              </a:rPr>
              <a:t>ontinue…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289033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178468" y="7358145"/>
            <a:ext cx="6492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PhD, </a:t>
            </a:r>
            <a:r>
              <a:rPr lang="en-US" sz="3200" dirty="0" smtClean="0">
                <a:solidFill>
                  <a:schemeClr val="tx1"/>
                </a:solidFill>
              </a:rPr>
              <a:t>Human-Computer Interaction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1" name="Picture 20" descr="C:\Documents and Settings\Johnny Lee\My Documents\research work\wiimoteinteraction\pictures\white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83681" y="6331703"/>
            <a:ext cx="4027487" cy="267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3" descr="C:\Documents and Settings\Johnny Lee\My Documents\research work\wiimoteinteraction\pictures\DesktopV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5618" y="4519780"/>
            <a:ext cx="4014787" cy="267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677318"/>
            <a:ext cx="50831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upload.wikimedia.org/wikipedia/en/a/a1/Kinect_logo_pri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7090" y="5342021"/>
            <a:ext cx="4868821" cy="25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76926" y="866273"/>
            <a:ext cx="20357431" cy="4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4800" dirty="0" smtClean="0"/>
              <a:t>Top 8 Reasons Why Your Great Interface Technology Idea Might Die: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6990" y="3224461"/>
            <a:ext cx="1548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4</a:t>
            </a:r>
            <a:r>
              <a:rPr lang="en-US" sz="5400" b="1" dirty="0" smtClean="0"/>
              <a:t>. Sadly, most </a:t>
            </a:r>
            <a:r>
              <a:rPr lang="en-US" sz="5400" b="1" u="sng" dirty="0" smtClean="0"/>
              <a:t>normal</a:t>
            </a:r>
            <a:r>
              <a:rPr lang="en-US" sz="5400" b="1" dirty="0" smtClean="0"/>
              <a:t> people just surf the web, check/send messages, and play games.  </a:t>
            </a:r>
          </a:p>
          <a:p>
            <a:r>
              <a:rPr lang="en-US" sz="5400" b="1" dirty="0" smtClean="0"/>
              <a:t>Does it improve any of those activities?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39454" y="6882063"/>
            <a:ext cx="10966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“No, but it will let them do something awesome”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97790" y="6938211"/>
            <a:ext cx="8365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First, convince the masses to want to do something more interesting with their computers, or settle on a niche/professional market.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3624" y="8919411"/>
            <a:ext cx="1375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“Yes”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9918" y="8967536"/>
            <a:ext cx="879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</a:t>
            </a:r>
            <a:r>
              <a:rPr lang="en-US" sz="4000" dirty="0" smtClean="0">
                <a:solidFill>
                  <a:schemeClr val="tx1"/>
                </a:solidFill>
              </a:rPr>
              <a:t>ontinue…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61289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76926" y="866273"/>
            <a:ext cx="20357431" cy="4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4800" dirty="0" smtClean="0"/>
              <a:t>Top 8 Reasons Why Your Great Interface Technology Idea Might Die: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6991" y="3224461"/>
            <a:ext cx="16266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5. Does this require an ecosystem assumption like other devices, </a:t>
            </a:r>
            <a:r>
              <a:rPr lang="en-US" sz="5400" b="1" dirty="0"/>
              <a:t>critical mass, </a:t>
            </a:r>
            <a:r>
              <a:rPr lang="en-US" sz="5400" b="1" dirty="0" smtClean="0"/>
              <a:t>or infrastructure changes?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98233" y="9962148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“No”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3895" y="6505073"/>
            <a:ext cx="12745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This either: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significantly reduces your addressable audience, or significantly increases the </a:t>
            </a:r>
            <a:r>
              <a:rPr lang="en-US" sz="4000" dirty="0" err="1" smtClean="0">
                <a:solidFill>
                  <a:schemeClr val="tx1"/>
                </a:solidFill>
              </a:rPr>
              <a:t>wholistic</a:t>
            </a:r>
            <a:r>
              <a:rPr lang="en-US" sz="4000" dirty="0" smtClean="0">
                <a:solidFill>
                  <a:schemeClr val="tx1"/>
                </a:solidFill>
              </a:rPr>
              <a:t> investment risk.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9898" y="6561222"/>
            <a:ext cx="415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“Yes… or maybe”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2445" y="9930063"/>
            <a:ext cx="879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</a:t>
            </a:r>
            <a:r>
              <a:rPr lang="en-US" sz="4000" dirty="0" smtClean="0">
                <a:solidFill>
                  <a:schemeClr val="tx1"/>
                </a:solidFill>
              </a:rPr>
              <a:t>ontinue…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426511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76926" y="866273"/>
            <a:ext cx="20357431" cy="4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4800" dirty="0" smtClean="0"/>
              <a:t>Top 8 Reasons Why Your Great Interface Technology Idea Might Die: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6991" y="3224461"/>
            <a:ext cx="16266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6</a:t>
            </a:r>
            <a:r>
              <a:rPr lang="en-US" sz="5400" b="1" dirty="0" smtClean="0"/>
              <a:t>. No third party developers are going to write software for your tiny platform, and retro-fitting old software is usually a disaster.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58191" y="6930189"/>
            <a:ext cx="13818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“It will be so awesome, developers will work for no money.”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4234" y="8919410"/>
            <a:ext cx="8124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“I will write all the software myself.”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5495" y="9545052"/>
            <a:ext cx="879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You have deep pockets. continue…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4130" y="9697452"/>
            <a:ext cx="10108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“I will make it irresistibly big to begin with.”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70443" y="7050504"/>
            <a:ext cx="879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Good luck.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591078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76926" y="866273"/>
            <a:ext cx="20357431" cy="4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4800" dirty="0" smtClean="0"/>
              <a:t>Top 8 Reasons Why Your Great Interface Technology Idea Might Die: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4463" y="3224461"/>
            <a:ext cx="18095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7. Does executive leadership see the potential money       </a:t>
            </a:r>
          </a:p>
          <a:p>
            <a:r>
              <a:rPr lang="en-US" sz="5400" b="1" dirty="0"/>
              <a:t> </a:t>
            </a:r>
            <a:r>
              <a:rPr lang="en-US" sz="5400" b="1" dirty="0" smtClean="0"/>
              <a:t>   and believe the organization can execute it well?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7122693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“No”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4020" y="6031832"/>
            <a:ext cx="879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continue…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7939" y="5991727"/>
            <a:ext cx="1363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“Yes”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2044" y="7050504"/>
            <a:ext cx="12416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Are you really sure there really is money to be made and that your organization would not screw it up?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1958" y="8430125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“No”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1388" y="8502314"/>
            <a:ext cx="1121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Thanks for playing.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9979" y="9352547"/>
            <a:ext cx="1363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“Yes”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19410" y="9424736"/>
            <a:ext cx="1037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Find a good salesman.  They are annoyingly important to getting things done.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446323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76926" y="866273"/>
            <a:ext cx="20357431" cy="4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4800" dirty="0" smtClean="0"/>
              <a:t>Top 8 Reasons Why Your Great Interface Technology Idea Might Die: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4463" y="3224461"/>
            <a:ext cx="18095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. Is it ahead of it’s time? Some things just are.  For example, the mouse, multi-touch, and gesture input.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23876" y="5823283"/>
            <a:ext cx="3380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“I don’t know.”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5895472"/>
            <a:ext cx="113578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 don’t know either.  But if it is, might get some good buzz, sell to some early adopters, and you’ll have a great story about how you did “that” 10 years ago.</a:t>
            </a:r>
          </a:p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In the mean time, here are a few interesting projects that have failed to leave the prototype stage for one of the aforementioned reasons: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1475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75537" y="10066696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hlinkClick r:id="rId2"/>
              </a:rPr>
              <a:t>[link]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48825" y="9449190"/>
            <a:ext cx="6964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Augmented Workbench, 1999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50821"/>
            <a:ext cx="9316749" cy="698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34225" y="2450821"/>
            <a:ext cx="9316749" cy="698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0563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31827" y="10266480"/>
            <a:ext cx="2394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Play Together – Wilson, MSR - 2002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5347" y="2207775"/>
            <a:ext cx="7188507" cy="38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57221" y="6343734"/>
            <a:ext cx="7188507" cy="391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4779" y="2351726"/>
            <a:ext cx="8930444" cy="722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664130" y="10333564"/>
            <a:ext cx="5402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Play Anywhere, 2005– MSR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30889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11667" y="9948552"/>
            <a:ext cx="4580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ClearBoard</a:t>
            </a:r>
            <a:r>
              <a:rPr lang="en-US" sz="3200" dirty="0" smtClean="0">
                <a:solidFill>
                  <a:schemeClr val="tx1"/>
                </a:solidFill>
              </a:rPr>
              <a:t> – 1992, Ishii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0120" y="2684119"/>
            <a:ext cx="7202020" cy="720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5428" y="2667000"/>
            <a:ext cx="9587264" cy="72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17858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0317" y="2971800"/>
            <a:ext cx="5459084" cy="629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80317" y="9330705"/>
            <a:ext cx="8350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Real Time </a:t>
            </a:r>
            <a:r>
              <a:rPr lang="en-US" sz="2800" dirty="0" err="1" smtClean="0">
                <a:solidFill>
                  <a:schemeClr val="tx1"/>
                </a:solidFill>
              </a:rPr>
              <a:t>Tomographic</a:t>
            </a:r>
            <a:r>
              <a:rPr lang="en-US" sz="2800" dirty="0" smtClean="0">
                <a:solidFill>
                  <a:schemeClr val="tx1"/>
                </a:solidFill>
              </a:rPr>
              <a:t> Reflection: Phantoms for Calibration and Biopsy, 2001.</a:t>
            </a:r>
          </a:p>
        </p:txBody>
      </p:sp>
      <p:pic>
        <p:nvPicPr>
          <p:cNvPr id="6" name="Picture 2" descr="I:\documents\research work\thesis stuff\VeinViewer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9400" y="2971800"/>
            <a:ext cx="9871023" cy="6267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22650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72210" y="9410957"/>
            <a:ext cx="830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Pinhanez</a:t>
            </a:r>
            <a:r>
              <a:rPr lang="en-US" sz="2400" dirty="0" smtClean="0">
                <a:solidFill>
                  <a:schemeClr val="tx1"/>
                </a:solidFill>
              </a:rPr>
              <a:t>, C. The everywhere displays projector: A device to create ubiquitous graphical interfaces, In proceedings of Ubiquitous Computing, pp. 315-331, 2001.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09587" y="3143403"/>
            <a:ext cx="16454639" cy="5981058"/>
            <a:chOff x="8905319" y="5063594"/>
            <a:chExt cx="7345680" cy="267006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11200" y="5063594"/>
              <a:ext cx="2839799" cy="2670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5"/>
            <p:cNvPicPr>
              <a:picLocks noChangeAspect="1" noChangeArrowheads="1"/>
            </p:cNvPicPr>
            <p:nvPr/>
          </p:nvPicPr>
          <p:blipFill>
            <a:blip r:embed="rId3"/>
            <a:srcRect r="-1572"/>
            <a:stretch>
              <a:fillRect/>
            </a:stretch>
          </p:blipFill>
          <p:spPr bwMode="auto">
            <a:xfrm>
              <a:off x="8905319" y="5124555"/>
              <a:ext cx="4283289" cy="259941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526323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15533" y="5201722"/>
            <a:ext cx="456246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time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7764" y="6191280"/>
            <a:ext cx="2754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research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82192" y="6136103"/>
            <a:ext cx="6074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commercial product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38942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13850" y="3463404"/>
            <a:ext cx="15634538" cy="5829601"/>
            <a:chOff x="7937046" y="4981352"/>
            <a:chExt cx="6770913" cy="2524649"/>
          </a:xfrm>
        </p:grpSpPr>
        <p:pic>
          <p:nvPicPr>
            <p:cNvPr id="4" name="Picture 4" descr="C:\Documents and Settings\Johnny Lee\My Documents\research work\wiimoteinteraction\pictures\ARfa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48573" y="4986010"/>
              <a:ext cx="3359386" cy="2519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C:\Documents and Settings\Johnny Lee\My Documents\research work\wiimoteinteraction\pictures\ARnewspape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37046" y="4981352"/>
              <a:ext cx="3364366" cy="252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19108844" y="9840260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hlinkClick r:id="rId4"/>
              </a:rPr>
              <a:t>[link]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652390" y="9293005"/>
            <a:ext cx="3464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Foldable Interactive Displays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891118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viceguru.com/files/mit_sixth_sense-2-s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087" y="3104934"/>
            <a:ext cx="8770556" cy="6294161"/>
          </a:xfrm>
          <a:prstGeom prst="rect">
            <a:avLst/>
          </a:prstGeom>
          <a:noFill/>
        </p:spPr>
      </p:pic>
      <p:pic>
        <p:nvPicPr>
          <p:cNvPr id="5" name="Picture 4" descr="http://www.hotelemarketer.com/wp-content/uploads/2009/03/sixth-sense-wuw300px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5305" y="3009468"/>
            <a:ext cx="6406040" cy="6406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657138" y="9563950"/>
            <a:ext cx="4398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Sixth Sense, MIT, 2008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62984" y="1020059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5"/>
              </a:rPr>
              <a:t>[link]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263449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24377" y="9790363"/>
            <a:ext cx="22415500" cy="1409700"/>
          </a:xfrm>
        </p:spPr>
        <p:txBody>
          <a:bodyPr/>
          <a:lstStyle/>
          <a:p>
            <a:r>
              <a:rPr lang="en-US" sz="2800" b="0" dirty="0" err="1" smtClean="0"/>
              <a:t>Feddie</a:t>
            </a:r>
            <a:r>
              <a:rPr lang="en-US" sz="2800" b="0" dirty="0" smtClean="0"/>
              <a:t> Wong, Future of Motion Gaming</a:t>
            </a:r>
            <a:endParaRPr lang="en-US" sz="2800" b="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743" y="2317082"/>
            <a:ext cx="16127413" cy="773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619326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0231" y="2902919"/>
            <a:ext cx="10820770" cy="586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268816" y="9005258"/>
            <a:ext cx="820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Keyframe</a:t>
            </a:r>
            <a:r>
              <a:rPr lang="en-US" sz="3200" dirty="0" smtClean="0">
                <a:solidFill>
                  <a:schemeClr val="tx1"/>
                </a:solidFill>
              </a:rPr>
              <a:t> Based SLAM, George </a:t>
            </a:r>
            <a:r>
              <a:rPr lang="en-US" sz="3200" dirty="0" err="1" smtClean="0">
                <a:solidFill>
                  <a:schemeClr val="tx1"/>
                </a:solidFill>
              </a:rPr>
              <a:t>Klien</a:t>
            </a:r>
            <a:r>
              <a:rPr lang="en-US" sz="3200" dirty="0" smtClean="0">
                <a:solidFill>
                  <a:schemeClr val="tx1"/>
                </a:solidFill>
              </a:rPr>
              <a:t>, 2008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4732" y="2195239"/>
            <a:ext cx="5389764" cy="406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3931" y="6484319"/>
            <a:ext cx="5413974" cy="406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68127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991" y="1540044"/>
            <a:ext cx="16333610" cy="91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6695" y="10780295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+mj-lt"/>
              </a:rPr>
              <a:t>Kinect</a:t>
            </a:r>
            <a:r>
              <a:rPr lang="en-US" sz="3600" dirty="0" smtClean="0">
                <a:latin typeface="+mj-lt"/>
              </a:rPr>
              <a:t> Fusion, MSR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90460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589" y="5892132"/>
            <a:ext cx="22415500" cy="1409700"/>
          </a:xfrm>
        </p:spPr>
        <p:txBody>
          <a:bodyPr/>
          <a:lstStyle/>
          <a:p>
            <a:r>
              <a:rPr lang="en-US" dirty="0" smtClean="0"/>
              <a:t>Display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57825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140" y="2667000"/>
            <a:ext cx="9356816" cy="70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19587" y="2709789"/>
            <a:ext cx="4500594" cy="698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611738" y="10219488"/>
            <a:ext cx="964714" cy="51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hlinkClick r:id="rId4"/>
              </a:rPr>
              <a:t>[link]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94125" y="9757823"/>
            <a:ext cx="432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3D plasma imager, AIST, 2006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398427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76903"/>
            <a:ext cx="12724358" cy="705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854387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854452" y="1899142"/>
            <a:ext cx="5341270" cy="8916709"/>
            <a:chOff x="10169645" y="3995853"/>
            <a:chExt cx="2784356" cy="4648200"/>
          </a:xfrm>
        </p:grpSpPr>
        <p:sp>
          <p:nvSpPr>
            <p:cNvPr id="12" name="Trapezoid 11"/>
            <p:cNvSpPr/>
            <p:nvPr/>
          </p:nvSpPr>
          <p:spPr>
            <a:xfrm rot="16200000">
              <a:off x="9829801" y="5519853"/>
              <a:ext cx="4648200" cy="1600200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6200000">
              <a:off x="9982200" y="5596053"/>
              <a:ext cx="4343400" cy="14478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039600" y="643425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10275584" y="6543906"/>
              <a:ext cx="1676400" cy="914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10355501" y="5473390"/>
              <a:ext cx="1607634" cy="9162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10169645" y="6478857"/>
              <a:ext cx="175260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46279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900856" y="1889546"/>
            <a:ext cx="7269569" cy="9872578"/>
            <a:chOff x="10181060" y="4159406"/>
            <a:chExt cx="3789561" cy="5146486"/>
          </a:xfrm>
        </p:grpSpPr>
        <p:sp>
          <p:nvSpPr>
            <p:cNvPr id="4" name="Trapezoid 3"/>
            <p:cNvSpPr/>
            <p:nvPr/>
          </p:nvSpPr>
          <p:spPr>
            <a:xfrm rot="16200000">
              <a:off x="9829800" y="5683406"/>
              <a:ext cx="4648200" cy="1600200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/>
            <p:cNvSpPr/>
            <p:nvPr/>
          </p:nvSpPr>
          <p:spPr>
            <a:xfrm rot="16200000">
              <a:off x="9982199" y="5759606"/>
              <a:ext cx="4343400" cy="14478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2039599" y="6597806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0800000" flipV="1">
              <a:off x="10275848" y="6718610"/>
              <a:ext cx="1676400" cy="914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 flipV="1">
              <a:off x="12205007" y="5638801"/>
              <a:ext cx="1676400" cy="91440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12216159" y="6729763"/>
              <a:ext cx="1652239" cy="892097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>
              <a:off x="10366916" y="5636943"/>
              <a:ext cx="1607634" cy="91625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10181060" y="6642410"/>
              <a:ext cx="1752600" cy="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12218021" y="6638692"/>
              <a:ext cx="1752600" cy="1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1622911" y="6155619"/>
              <a:ext cx="915736" cy="917363"/>
              <a:chOff x="4155312" y="3139213"/>
              <a:chExt cx="915736" cy="91736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155312" y="3141303"/>
                <a:ext cx="915736" cy="914982"/>
                <a:chOff x="7065780" y="3152455"/>
                <a:chExt cx="915736" cy="914982"/>
              </a:xfrm>
            </p:grpSpPr>
            <p:sp>
              <p:nvSpPr>
                <p:cNvPr id="22" name="Arc 21"/>
                <p:cNvSpPr/>
                <p:nvPr/>
              </p:nvSpPr>
              <p:spPr>
                <a:xfrm rot="16200000">
                  <a:off x="7067116" y="3152455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 rot="10800000">
                  <a:off x="7065780" y="3153037"/>
                  <a:ext cx="914400" cy="91440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428547" y="3139213"/>
                <a:ext cx="376237" cy="917363"/>
                <a:chOff x="7312819" y="3150365"/>
                <a:chExt cx="431006" cy="917363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 rot="10800000">
                  <a:off x="7312819" y="3152746"/>
                  <a:ext cx="426244" cy="914982"/>
                  <a:chOff x="7065780" y="3152455"/>
                  <a:chExt cx="915736" cy="914982"/>
                </a:xfrm>
              </p:grpSpPr>
              <p:sp>
                <p:nvSpPr>
                  <p:cNvPr id="20" name="Arc 19"/>
                  <p:cNvSpPr/>
                  <p:nvPr/>
                </p:nvSpPr>
                <p:spPr>
                  <a:xfrm rot="16200000">
                    <a:off x="7067116" y="3152455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Arc 20"/>
                  <p:cNvSpPr/>
                  <p:nvPr/>
                </p:nvSpPr>
                <p:spPr>
                  <a:xfrm rot="10800000">
                    <a:off x="7065780" y="3153037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7317581" y="3150365"/>
                  <a:ext cx="426244" cy="914982"/>
                  <a:chOff x="7065780" y="3152455"/>
                  <a:chExt cx="915736" cy="914982"/>
                </a:xfrm>
              </p:grpSpPr>
              <p:sp>
                <p:nvSpPr>
                  <p:cNvPr id="18" name="Arc 17"/>
                  <p:cNvSpPr/>
                  <p:nvPr/>
                </p:nvSpPr>
                <p:spPr>
                  <a:xfrm rot="16200000">
                    <a:off x="7067116" y="3152455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Arc 18"/>
                  <p:cNvSpPr/>
                  <p:nvPr/>
                </p:nvSpPr>
                <p:spPr>
                  <a:xfrm rot="10800000">
                    <a:off x="7065780" y="3153037"/>
                    <a:ext cx="914400" cy="9144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4" name="TextBox 23"/>
            <p:cNvSpPr txBox="1"/>
            <p:nvPr/>
          </p:nvSpPr>
          <p:spPr>
            <a:xfrm>
              <a:off x="11090030" y="8936560"/>
              <a:ext cx="2143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4D Light field Display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047387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iledbeans.net/wp-content/uploads/2007/09/2ef0be47dbbb4d60a8e0ba9403914e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93954"/>
            <a:ext cx="70389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2421" y="9067800"/>
            <a:ext cx="4942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</a:t>
            </a:r>
            <a:r>
              <a:rPr lang="en-US" sz="3200" b="1" dirty="0" smtClean="0"/>
              <a:t>ouglas </a:t>
            </a:r>
            <a:r>
              <a:rPr lang="en-US" sz="3200" b="1" dirty="0" err="1" smtClean="0"/>
              <a:t>Englebart</a:t>
            </a:r>
            <a:r>
              <a:rPr lang="en-US" sz="3200" b="1" dirty="0" smtClean="0"/>
              <a:t>, 1967</a:t>
            </a:r>
            <a:endParaRPr lang="en-US" sz="3200" b="1" dirty="0"/>
          </a:p>
        </p:txBody>
      </p:sp>
      <p:pic>
        <p:nvPicPr>
          <p:cNvPr id="1028" name="Picture 4" descr="The Original Macinto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4009450"/>
            <a:ext cx="6746795" cy="47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0" y="8961315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Macintosh, 1984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0" y="1963230"/>
            <a:ext cx="28680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Mouse</a:t>
            </a:r>
            <a:endParaRPr lang="en-US" sz="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385823" y="6651392"/>
            <a:ext cx="184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17 Years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296400" y="6370829"/>
            <a:ext cx="6019800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476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17933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90800" y="3888468"/>
            <a:ext cx="19638604" cy="5441261"/>
            <a:chOff x="8077200" y="5334000"/>
            <a:chExt cx="8242300" cy="228369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68400" y="5562600"/>
              <a:ext cx="245110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77200" y="54102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15600" y="5334000"/>
              <a:ext cx="3087448" cy="228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50034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24200" y="1883819"/>
            <a:ext cx="17559475" cy="9152770"/>
            <a:chOff x="8021966" y="4648200"/>
            <a:chExt cx="6934200" cy="36144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1966" y="4648200"/>
              <a:ext cx="2617090" cy="313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65166" y="4648200"/>
              <a:ext cx="4104813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4421302" y="8001000"/>
              <a:ext cx="4908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hlinkClick r:id="rId4"/>
                </a:rPr>
                <a:t>[link]</a:t>
              </a:r>
              <a:endParaRPr lang="en-US" sz="11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21498" y="7772400"/>
              <a:ext cx="3234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Light Field Capture (Computational Photography)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282142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53400" y="2031124"/>
            <a:ext cx="15448195" cy="9232989"/>
            <a:chOff x="7452958" y="4141283"/>
            <a:chExt cx="7254687" cy="433594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958" y="4141283"/>
              <a:ext cx="3564838" cy="355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6253" y="4141283"/>
              <a:ext cx="3571392" cy="355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3645" y="7829523"/>
              <a:ext cx="15240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666274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773" y="2092980"/>
            <a:ext cx="7448125" cy="74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800" y="2092980"/>
            <a:ext cx="11179176" cy="74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911433" y="9812376"/>
            <a:ext cx="81227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Lightfield</a:t>
            </a:r>
            <a:r>
              <a:rPr lang="en-US" sz="2800" dirty="0" smtClean="0">
                <a:solidFill>
                  <a:schemeClr val="tx1"/>
                </a:solidFill>
              </a:rPr>
              <a:t> Displays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No glasses - auto stereo 3D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No sweet spot – </a:t>
            </a:r>
            <a:r>
              <a:rPr lang="en-US" sz="2800" dirty="0">
                <a:solidFill>
                  <a:schemeClr val="tx1"/>
                </a:solidFill>
              </a:rPr>
              <a:t>m</a:t>
            </a:r>
            <a:r>
              <a:rPr lang="en-US" sz="2800" dirty="0" smtClean="0">
                <a:solidFill>
                  <a:schemeClr val="tx1"/>
                </a:solidFill>
              </a:rPr>
              <a:t>otion parallax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Multiple Simultaneous users – perspective correct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94763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0" y="2514600"/>
            <a:ext cx="16542077" cy="8710442"/>
            <a:chOff x="7586018" y="4162546"/>
            <a:chExt cx="7965459" cy="419431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867011" y="6132756"/>
              <a:ext cx="3376344" cy="191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86018" y="4178421"/>
              <a:ext cx="3728391" cy="3584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0894376" y="7975525"/>
              <a:ext cx="4908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hlinkClick r:id="rId4"/>
                </a:rPr>
                <a:t>[link]</a:t>
              </a:r>
              <a:endParaRPr lang="en-US" sz="11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29221" y="7746925"/>
              <a:ext cx="8581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Lumus</a:t>
              </a:r>
              <a:r>
                <a:rPr lang="en-US" sz="1200" dirty="0" smtClean="0">
                  <a:solidFill>
                    <a:schemeClr val="bg1"/>
                  </a:solidFill>
                </a:rPr>
                <a:t>, Ltd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654804" y="8079861"/>
              <a:ext cx="18966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/>
                  </a:solidFill>
                </a:rPr>
                <a:t>Dennou</a:t>
              </a:r>
              <a:r>
                <a:rPr lang="en-US" sz="1200" dirty="0" smtClean="0">
                  <a:solidFill>
                    <a:schemeClr val="tx1"/>
                  </a:solidFill>
                </a:rPr>
                <a:t> Coil, Mad House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http://ani-nouto.animeblogger.net/wp-images/20071111-01-0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859024" y="4162546"/>
              <a:ext cx="3380740" cy="19208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31946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ohnny Lee\Desktop\184431-480-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540" y="2935839"/>
            <a:ext cx="6564274" cy="6466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1280" y="2968811"/>
            <a:ext cx="7862652" cy="640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527653" y="9405466"/>
            <a:ext cx="700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Electronic Contact Lens, University of Washington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36768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2084" y="6229016"/>
            <a:ext cx="22415500" cy="1409700"/>
          </a:xfrm>
        </p:spPr>
        <p:txBody>
          <a:bodyPr/>
          <a:lstStyle/>
          <a:p>
            <a:r>
              <a:rPr lang="en-US" dirty="0" smtClean="0"/>
              <a:t>Sensing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81522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926024" y="2209800"/>
            <a:ext cx="17674473" cy="7492317"/>
            <a:chOff x="7834011" y="4892396"/>
            <a:chExt cx="6740023" cy="285713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34011" y="4892396"/>
              <a:ext cx="25717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10800" y="5642941"/>
              <a:ext cx="2083443" cy="208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47947" y="5642941"/>
              <a:ext cx="2074763" cy="207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606337" y="5781836"/>
              <a:ext cx="1967697" cy="196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4086768" y="10281078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hlinkClick r:id="rId6"/>
              </a:rPr>
              <a:t>[link]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57444" y="9801184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Sensitive Object, 2008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291510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26852" y="9467832"/>
            <a:ext cx="7631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Technology for Long-Term Health Care, Intel Research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37478" y="3184254"/>
            <a:ext cx="16435615" cy="6364290"/>
            <a:chOff x="7585682" y="5396758"/>
            <a:chExt cx="7557588" cy="292649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85682" y="5396758"/>
              <a:ext cx="2870037" cy="2887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 descr="http://tbn2.google.com/images?q=tbn:qTQujYSz6TPrOM:http://glossary.ippaper.com/images/graphicsedviser/common/security/rfidlabel2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07791" y="6413938"/>
              <a:ext cx="631825" cy="626133"/>
            </a:xfrm>
            <a:prstGeom prst="rect">
              <a:avLst/>
            </a:prstGeom>
            <a:noFill/>
          </p:spPr>
        </p:pic>
        <p:pic>
          <p:nvPicPr>
            <p:cNvPr id="7" name="Picture 7" descr="http://tbn1.google.com/images?q=tbn:nWThdWpfXxJIXM:http://img.alibaba.com/photo/11218952/5_Oz_White_Coffee_Mug_Stock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052588" y="5867728"/>
              <a:ext cx="1139498" cy="1010356"/>
            </a:xfrm>
            <a:prstGeom prst="rect">
              <a:avLst/>
            </a:prstGeom>
            <a:noFill/>
          </p:spPr>
        </p:pic>
        <p:pic>
          <p:nvPicPr>
            <p:cNvPr id="10" name="Picture 11" descr="http://tbn2.google.com/images?q=tbn:Mdt-IRJwNe9pZM:http://www.ibiblio.org/team/intro/what/refridgerator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409085" y="5631802"/>
              <a:ext cx="922003" cy="1401445"/>
            </a:xfrm>
            <a:prstGeom prst="rect">
              <a:avLst/>
            </a:prstGeom>
            <a:noFill/>
          </p:spPr>
        </p:pic>
        <p:pic>
          <p:nvPicPr>
            <p:cNvPr id="11" name="Picture 13" descr="http://tbn1.google.com/images?q=tbn:UeaBHiPyWnKoeM:http://www.planet-shop.eu/images/tvix_remote_control_4000_4100_5100_6500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747925" y="7140879"/>
              <a:ext cx="1143000" cy="1143001"/>
            </a:xfrm>
            <a:prstGeom prst="rect">
              <a:avLst/>
            </a:prstGeom>
            <a:noFill/>
          </p:spPr>
        </p:pic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368570" y="5718797"/>
              <a:ext cx="774700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7" descr="http://tbn2.google.com/images?q=tbn:mZ6ajOkc9rwdsM:http://www.siibusinessproducts.com/resellers/images/Pill_Bottle_sm.jp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2738526" y="7063726"/>
              <a:ext cx="769238" cy="1259523"/>
            </a:xfrm>
            <a:prstGeom prst="rect">
              <a:avLst/>
            </a:prstGeom>
            <a:noFill/>
          </p:spPr>
        </p:pic>
        <p:pic>
          <p:nvPicPr>
            <p:cNvPr id="14" name="Picture 19" descr="http://tbn1.google.com/images?q=tbn:9r7NVDvf5lrnbM:http://www.apartmenttherapy.com/uimages/sf/5-13-lightswitch1.jp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3831261" y="7063726"/>
              <a:ext cx="1312009" cy="10899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03509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62526" y="1568245"/>
            <a:ext cx="11875907" cy="9931986"/>
            <a:chOff x="8868654" y="4220985"/>
            <a:chExt cx="6517204" cy="545042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2840" y="4220985"/>
              <a:ext cx="2242197" cy="2242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868654" y="6412316"/>
              <a:ext cx="1277483" cy="253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1"/>
                  </a:solidFill>
                </a:rPr>
                <a:t>p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owerline</a:t>
              </a:r>
              <a:r>
                <a:rPr lang="en-US" sz="2400" dirty="0" smtClean="0">
                  <a:solidFill>
                    <a:schemeClr val="tx1"/>
                  </a:solidFill>
                </a:rPr>
                <a:t> noise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2022" y="4220985"/>
              <a:ext cx="2215735" cy="2215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657836" y="6412316"/>
              <a:ext cx="1276604" cy="253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w</a:t>
              </a:r>
              <a:r>
                <a:rPr lang="en-US" sz="2400" dirty="0" smtClean="0">
                  <a:solidFill>
                    <a:schemeClr val="tx1"/>
                  </a:solidFill>
                </a:rPr>
                <a:t>ater line noise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0012" y="7257744"/>
              <a:ext cx="2138069" cy="1757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868654" y="9015061"/>
              <a:ext cx="2475408" cy="253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l</a:t>
              </a:r>
              <a:r>
                <a:rPr lang="en-US" sz="2400" dirty="0" smtClean="0">
                  <a:solidFill>
                    <a:schemeClr val="tx1"/>
                  </a:solidFill>
                </a:rPr>
                <a:t>ocation from power lines/HVAC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0" y="7086600"/>
              <a:ext cx="2571281" cy="1928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2718292" y="9015061"/>
              <a:ext cx="2365658" cy="253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thermal sensing for interaction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26599" y="9451842"/>
              <a:ext cx="2559259" cy="219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/>
                  </a:solidFill>
                </a:rPr>
                <a:t>Ubicomp</a:t>
              </a:r>
              <a:r>
                <a:rPr lang="en-US" sz="2000" dirty="0" smtClean="0">
                  <a:solidFill>
                    <a:schemeClr val="tx1"/>
                  </a:solidFill>
                </a:rPr>
                <a:t> Lab, University of Washington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8007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2947" y="8795465"/>
            <a:ext cx="4216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Myron Krueger, 1983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07000" y="9617672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iPhone, 2007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31291" y="1953281"/>
            <a:ext cx="47500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Multi-touch</a:t>
            </a:r>
            <a:endParaRPr lang="en-US" sz="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385823" y="6651392"/>
            <a:ext cx="184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24 Years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296400" y="6370829"/>
            <a:ext cx="6019800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476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http://www.billbuxton.com/MultitouchAssets/myronOval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09450"/>
            <a:ext cx="5861970" cy="44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howstuffworks.com/gif/iphone-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4787" y="3455793"/>
            <a:ext cx="4367095" cy="583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801438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56345" y="2636800"/>
            <a:ext cx="13724614" cy="7592237"/>
            <a:chOff x="8475344" y="3615225"/>
            <a:chExt cx="6023294" cy="333199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82400" y="3615225"/>
              <a:ext cx="2916238" cy="1914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75344" y="3689657"/>
              <a:ext cx="2764156" cy="1855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ight Arrow 9"/>
            <p:cNvSpPr>
              <a:spLocks noChangeArrowheads="1"/>
            </p:cNvSpPr>
            <p:nvPr/>
          </p:nvSpPr>
          <p:spPr bwMode="auto">
            <a:xfrm rot="5400000">
              <a:off x="11479289" y="5417831"/>
              <a:ext cx="506413" cy="430213"/>
            </a:xfrm>
            <a:prstGeom prst="rightArrow">
              <a:avLst>
                <a:gd name="adj1" fmla="val 50000"/>
                <a:gd name="adj2" fmla="val 49902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469438" y="5967540"/>
              <a:ext cx="4587875" cy="97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0249645" y="10619306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Forearm Electromyography for Muscle-Computer Interfaces, University of Washington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600501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egEEG NYTimes 16Oct20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38436" y="2913876"/>
            <a:ext cx="5478704" cy="6472755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0788" y="2926156"/>
            <a:ext cx="9035640" cy="645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811204" y="9935784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hlinkClick r:id="rId4"/>
              </a:rPr>
              <a:t>[</a:t>
            </a:r>
            <a:r>
              <a:rPr lang="en-US" sz="1100" b="1" dirty="0" smtClean="0">
                <a:hlinkClick r:id="rId5"/>
              </a:rPr>
              <a:t>link</a:t>
            </a:r>
            <a:r>
              <a:rPr lang="en-US" sz="1100" b="1" dirty="0" smtClean="0">
                <a:hlinkClick r:id="rId4"/>
              </a:rPr>
              <a:t>]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361953" y="9581841"/>
            <a:ext cx="578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Using a Low-Cost Electroencephalograph for Task Classification in HCI Research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13980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358" y="6373395"/>
            <a:ext cx="22415500" cy="14097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uman as a sensor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80319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0200" y="2743200"/>
            <a:ext cx="4592523" cy="694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743200"/>
            <a:ext cx="6944491" cy="694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27785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356803"/>
            <a:ext cx="8458200" cy="845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755543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9316" y="5203157"/>
            <a:ext cx="5221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“These are neat, but…..”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93306" y="6202946"/>
            <a:ext cx="11694694" cy="168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6600" b="1" dirty="0" smtClean="0"/>
              <a:t>“Where are my flying cars?”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0125" y="7922659"/>
            <a:ext cx="15785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“When </a:t>
            </a:r>
            <a:r>
              <a:rPr lang="en-US" sz="4400" dirty="0"/>
              <a:t>are we going to replace the mouse and keyboard?”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757597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276600"/>
            <a:ext cx="19434478" cy="877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5351531" y="1886858"/>
            <a:ext cx="14841469" cy="1403924"/>
          </a:xfrm>
          <a:custGeom>
            <a:avLst/>
            <a:gdLst>
              <a:gd name="connsiteX0" fmla="*/ 6114197 w 6114197"/>
              <a:gd name="connsiteY0" fmla="*/ 39148 h 1403924"/>
              <a:gd name="connsiteX1" fmla="*/ 3357349 w 6114197"/>
              <a:gd name="connsiteY1" fmla="*/ 107387 h 1403924"/>
              <a:gd name="connsiteX2" fmla="*/ 1719618 w 6114197"/>
              <a:gd name="connsiteY2" fmla="*/ 953548 h 1403924"/>
              <a:gd name="connsiteX3" fmla="*/ 0 w 6114197"/>
              <a:gd name="connsiteY3" fmla="*/ 1403924 h 140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197" h="1403924">
                <a:moveTo>
                  <a:pt x="6114197" y="39148"/>
                </a:moveTo>
                <a:cubicBezTo>
                  <a:pt x="5101988" y="-2933"/>
                  <a:pt x="4089779" y="-45013"/>
                  <a:pt x="3357349" y="107387"/>
                </a:cubicBezTo>
                <a:cubicBezTo>
                  <a:pt x="2624919" y="259787"/>
                  <a:pt x="2279176" y="737459"/>
                  <a:pt x="1719618" y="953548"/>
                </a:cubicBezTo>
                <a:cubicBezTo>
                  <a:pt x="1160060" y="1169637"/>
                  <a:pt x="580030" y="1286780"/>
                  <a:pt x="0" y="1403924"/>
                </a:cubicBezTo>
              </a:path>
            </a:pathLst>
          </a:custGeom>
          <a:ln w="889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887310" y="2004547"/>
            <a:ext cx="7882759" cy="1313531"/>
          </a:xfrm>
          <a:custGeom>
            <a:avLst/>
            <a:gdLst>
              <a:gd name="connsiteX0" fmla="*/ 0 w 3671248"/>
              <a:gd name="connsiteY0" fmla="*/ 655103 h 655103"/>
              <a:gd name="connsiteX1" fmla="*/ 1705970 w 3671248"/>
              <a:gd name="connsiteY1" fmla="*/ 11 h 655103"/>
              <a:gd name="connsiteX2" fmla="*/ 3671248 w 3671248"/>
              <a:gd name="connsiteY2" fmla="*/ 641456 h 65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1248" h="655103">
                <a:moveTo>
                  <a:pt x="0" y="655103"/>
                </a:moveTo>
                <a:cubicBezTo>
                  <a:pt x="547047" y="328694"/>
                  <a:pt x="1094095" y="2285"/>
                  <a:pt x="1705970" y="11"/>
                </a:cubicBezTo>
                <a:cubicBezTo>
                  <a:pt x="2317845" y="-2263"/>
                  <a:pt x="2994546" y="319596"/>
                  <a:pt x="3671248" y="641456"/>
                </a:cubicBezTo>
              </a:path>
            </a:pathLst>
          </a:cu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318015" y="1988711"/>
            <a:ext cx="8111986" cy="1356662"/>
          </a:xfrm>
          <a:custGeom>
            <a:avLst/>
            <a:gdLst>
              <a:gd name="connsiteX0" fmla="*/ 0 w 4135272"/>
              <a:gd name="connsiteY0" fmla="*/ 1356662 h 1356662"/>
              <a:gd name="connsiteX1" fmla="*/ 423081 w 4135272"/>
              <a:gd name="connsiteY1" fmla="*/ 5534 h 1356662"/>
              <a:gd name="connsiteX2" fmla="*/ 1514902 w 4135272"/>
              <a:gd name="connsiteY2" fmla="*/ 892639 h 1356662"/>
              <a:gd name="connsiteX3" fmla="*/ 4135272 w 4135272"/>
              <a:gd name="connsiteY3" fmla="*/ 1261128 h 13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272" h="1356662">
                <a:moveTo>
                  <a:pt x="0" y="1356662"/>
                </a:moveTo>
                <a:cubicBezTo>
                  <a:pt x="85298" y="719766"/>
                  <a:pt x="170597" y="82871"/>
                  <a:pt x="423081" y="5534"/>
                </a:cubicBezTo>
                <a:cubicBezTo>
                  <a:pt x="675565" y="-71803"/>
                  <a:pt x="896204" y="683373"/>
                  <a:pt x="1514902" y="892639"/>
                </a:cubicBezTo>
                <a:cubicBezTo>
                  <a:pt x="2133600" y="1101905"/>
                  <a:pt x="4135272" y="1261128"/>
                  <a:pt x="4135272" y="1261128"/>
                </a:cubicBezTo>
              </a:path>
            </a:pathLst>
          </a:custGeom>
          <a:ln w="88900">
            <a:solidFill>
              <a:srgbClr val="07F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32327" y="1143000"/>
            <a:ext cx="464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Mouse + Keyboard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16061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7FF1F"/>
                </a:solidFill>
              </a:rPr>
              <a:t>Touch/Stylus</a:t>
            </a:r>
            <a:endParaRPr lang="en-US" sz="3600" b="1" dirty="0">
              <a:solidFill>
                <a:srgbClr val="07FF1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11338" y="1030069"/>
            <a:ext cx="426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Motion / Remotes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982909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8863" y="4562475"/>
            <a:ext cx="5410200" cy="5410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991475" y="2352675"/>
            <a:ext cx="8010525" cy="801052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887200" y="6489030"/>
            <a:ext cx="2967038" cy="29833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Mouse</a:t>
            </a:r>
          </a:p>
          <a:p>
            <a:pPr algn="ctr"/>
            <a:r>
              <a:rPr lang="en-US" sz="3200" b="1" dirty="0" smtClean="0"/>
              <a:t>Keyboard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460935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illbuxton.com/touchLi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71"/>
          <a:stretch/>
        </p:blipFill>
        <p:spPr bwMode="auto">
          <a:xfrm>
            <a:off x="4221189" y="2058153"/>
            <a:ext cx="5045509" cy="339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organicui.org/wp-content/uploads/2008/06/fig2larg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49" t="33973" r="33034" b="3818"/>
          <a:stretch/>
        </p:blipFill>
        <p:spPr bwMode="auto">
          <a:xfrm>
            <a:off x="9871375" y="2058153"/>
            <a:ext cx="4697837" cy="33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2257" y="2030187"/>
            <a:ext cx="4700830" cy="337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http://limitedfun.files.wordpress.com/2009/06/picture-12.png?w=507&amp;h=3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1189" y="6028651"/>
            <a:ext cx="5598384" cy="424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/>
          <a:srcRect l="12595" t="6430" r="12813"/>
          <a:stretch/>
        </p:blipFill>
        <p:spPr bwMode="auto">
          <a:xfrm>
            <a:off x="14727297" y="6028651"/>
            <a:ext cx="5135790" cy="425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 descr="http://www.robotshop.ca/Images/big/en/spark-fun-6dof-imu-idg300-bluetoo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7560" y="6066014"/>
            <a:ext cx="4165465" cy="41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85900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inhabitat.com/wp-content/uploads/2010/03/skinput-e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8631" y="7034933"/>
            <a:ext cx="6040470" cy="354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media.techeblog.com/images/muscle_computer_interfa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103" t="32438" r="14494"/>
          <a:stretch/>
        </p:blipFill>
        <p:spPr bwMode="auto">
          <a:xfrm>
            <a:off x="3899756" y="7034410"/>
            <a:ext cx="4957905" cy="35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technologyreview.com/player/07/09/TR35Tan/images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7094" y="7042257"/>
            <a:ext cx="4449172" cy="364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arlschaad.com/blog/blogpics/6552_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0391" y="2133600"/>
            <a:ext cx="4222999" cy="41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9117" y="2183513"/>
            <a:ext cx="5966955" cy="409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://www.robots.ox.ac.uk/~gk/PTAM/ptam_screensh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870" y="2183513"/>
            <a:ext cx="5175926" cy="41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392361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8603" y="9023282"/>
            <a:ext cx="3759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Richard Bolt, 1980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539627" y="8838417"/>
            <a:ext cx="2574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Kinect</a:t>
            </a:r>
            <a:r>
              <a:rPr lang="en-US" sz="3200" b="1" dirty="0" smtClean="0"/>
              <a:t>, 2010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94197" y="1953281"/>
            <a:ext cx="76242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Gesture Interfaces</a:t>
            </a:r>
            <a:endParaRPr lang="en-US" sz="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395223" y="6879209"/>
            <a:ext cx="184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30 Years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305800" y="6598646"/>
            <a:ext cx="6019800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476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2" descr="http://www.forevergeek.com/wp-content/media/2010/11/Kinect_Hover1-930x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5705" y="4653872"/>
            <a:ext cx="6916403" cy="38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jeroenarendsen.nl/pics/put-that-there-original-s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6733" y="3961617"/>
            <a:ext cx="4655660" cy="49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09307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19242" y="548640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1"/>
                </a:solidFill>
              </a:rPr>
              <a:t>capture</a:t>
            </a:r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intent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75483" y="7315200"/>
            <a:ext cx="905991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1"/>
                </a:solidFill>
              </a:rPr>
              <a:t>does not come for </a:t>
            </a:r>
            <a:r>
              <a:rPr lang="en-US" sz="6000" b="1" dirty="0" smtClean="0">
                <a:solidFill>
                  <a:srgbClr val="FF0000"/>
                </a:solidFill>
              </a:rPr>
              <a:t>free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88740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31311" y="2688303"/>
            <a:ext cx="8199289" cy="8199289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7049" y="4978461"/>
            <a:ext cx="3398438" cy="453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13696797" y="5502984"/>
            <a:ext cx="293391" cy="27982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506559" y="8798183"/>
            <a:ext cx="195594" cy="186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1422146" y="5877530"/>
            <a:ext cx="2779181" cy="2798278"/>
          </a:xfrm>
          <a:custGeom>
            <a:avLst/>
            <a:gdLst>
              <a:gd name="connsiteX0" fmla="*/ 40944 w 2088171"/>
              <a:gd name="connsiteY0" fmla="*/ 2172706 h 2172706"/>
              <a:gd name="connsiteX1" fmla="*/ 27296 w 2088171"/>
              <a:gd name="connsiteY1" fmla="*/ 2104467 h 2172706"/>
              <a:gd name="connsiteX2" fmla="*/ 0 w 2088171"/>
              <a:gd name="connsiteY2" fmla="*/ 2022581 h 2172706"/>
              <a:gd name="connsiteX3" fmla="*/ 54591 w 2088171"/>
              <a:gd name="connsiteY3" fmla="*/ 1776921 h 2172706"/>
              <a:gd name="connsiteX4" fmla="*/ 95535 w 2088171"/>
              <a:gd name="connsiteY4" fmla="*/ 1749625 h 2172706"/>
              <a:gd name="connsiteX5" fmla="*/ 163773 w 2088171"/>
              <a:gd name="connsiteY5" fmla="*/ 1667739 h 2172706"/>
              <a:gd name="connsiteX6" fmla="*/ 245660 w 2088171"/>
              <a:gd name="connsiteY6" fmla="*/ 1613148 h 2172706"/>
              <a:gd name="connsiteX7" fmla="*/ 327546 w 2088171"/>
              <a:gd name="connsiteY7" fmla="*/ 1585852 h 2172706"/>
              <a:gd name="connsiteX8" fmla="*/ 423081 w 2088171"/>
              <a:gd name="connsiteY8" fmla="*/ 1558557 h 2172706"/>
              <a:gd name="connsiteX9" fmla="*/ 532263 w 2088171"/>
              <a:gd name="connsiteY9" fmla="*/ 1544909 h 2172706"/>
              <a:gd name="connsiteX10" fmla="*/ 573206 w 2088171"/>
              <a:gd name="connsiteY10" fmla="*/ 1531261 h 2172706"/>
              <a:gd name="connsiteX11" fmla="*/ 723332 w 2088171"/>
              <a:gd name="connsiteY11" fmla="*/ 1503966 h 2172706"/>
              <a:gd name="connsiteX12" fmla="*/ 832514 w 2088171"/>
              <a:gd name="connsiteY12" fmla="*/ 1476670 h 2172706"/>
              <a:gd name="connsiteX13" fmla="*/ 955344 w 2088171"/>
              <a:gd name="connsiteY13" fmla="*/ 1381136 h 2172706"/>
              <a:gd name="connsiteX14" fmla="*/ 996287 w 2088171"/>
              <a:gd name="connsiteY14" fmla="*/ 1353840 h 2172706"/>
              <a:gd name="connsiteX15" fmla="*/ 1050878 w 2088171"/>
              <a:gd name="connsiteY15" fmla="*/ 1271954 h 2172706"/>
              <a:gd name="connsiteX16" fmla="*/ 1064526 w 2088171"/>
              <a:gd name="connsiteY16" fmla="*/ 1231010 h 2172706"/>
              <a:gd name="connsiteX17" fmla="*/ 1078173 w 2088171"/>
              <a:gd name="connsiteY17" fmla="*/ 1162772 h 2172706"/>
              <a:gd name="connsiteX18" fmla="*/ 1105469 w 2088171"/>
              <a:gd name="connsiteY18" fmla="*/ 1108181 h 2172706"/>
              <a:gd name="connsiteX19" fmla="*/ 1119117 w 2088171"/>
              <a:gd name="connsiteY19" fmla="*/ 1067237 h 2172706"/>
              <a:gd name="connsiteX20" fmla="*/ 1187355 w 2088171"/>
              <a:gd name="connsiteY20" fmla="*/ 930760 h 2172706"/>
              <a:gd name="connsiteX21" fmla="*/ 1228299 w 2088171"/>
              <a:gd name="connsiteY21" fmla="*/ 903464 h 2172706"/>
              <a:gd name="connsiteX22" fmla="*/ 1269242 w 2088171"/>
              <a:gd name="connsiteY22" fmla="*/ 862521 h 2172706"/>
              <a:gd name="connsiteX23" fmla="*/ 1296538 w 2088171"/>
              <a:gd name="connsiteY23" fmla="*/ 807930 h 2172706"/>
              <a:gd name="connsiteX24" fmla="*/ 1460311 w 2088171"/>
              <a:gd name="connsiteY24" fmla="*/ 780634 h 2172706"/>
              <a:gd name="connsiteX25" fmla="*/ 1555845 w 2088171"/>
              <a:gd name="connsiteY25" fmla="*/ 739691 h 2172706"/>
              <a:gd name="connsiteX26" fmla="*/ 1733266 w 2088171"/>
              <a:gd name="connsiteY26" fmla="*/ 726043 h 2172706"/>
              <a:gd name="connsiteX27" fmla="*/ 1869744 w 2088171"/>
              <a:gd name="connsiteY27" fmla="*/ 712396 h 2172706"/>
              <a:gd name="connsiteX28" fmla="*/ 1910687 w 2088171"/>
              <a:gd name="connsiteY28" fmla="*/ 685100 h 2172706"/>
              <a:gd name="connsiteX29" fmla="*/ 2074460 w 2088171"/>
              <a:gd name="connsiteY29" fmla="*/ 644157 h 2172706"/>
              <a:gd name="connsiteX30" fmla="*/ 2088108 w 2088171"/>
              <a:gd name="connsiteY30" fmla="*/ 603213 h 2172706"/>
              <a:gd name="connsiteX31" fmla="*/ 2019869 w 2088171"/>
              <a:gd name="connsiteY31" fmla="*/ 412145 h 2172706"/>
              <a:gd name="connsiteX32" fmla="*/ 1937982 w 2088171"/>
              <a:gd name="connsiteY32" fmla="*/ 398497 h 2172706"/>
              <a:gd name="connsiteX33" fmla="*/ 1856096 w 2088171"/>
              <a:gd name="connsiteY33" fmla="*/ 343906 h 2172706"/>
              <a:gd name="connsiteX34" fmla="*/ 1733266 w 2088171"/>
              <a:gd name="connsiteY34" fmla="*/ 275667 h 2172706"/>
              <a:gd name="connsiteX35" fmla="*/ 1705970 w 2088171"/>
              <a:gd name="connsiteY35" fmla="*/ 234724 h 2172706"/>
              <a:gd name="connsiteX36" fmla="*/ 1719618 w 2088171"/>
              <a:gd name="connsiteY36" fmla="*/ 125542 h 2172706"/>
              <a:gd name="connsiteX37" fmla="*/ 1787857 w 2088171"/>
              <a:gd name="connsiteY37" fmla="*/ 2712 h 2172706"/>
              <a:gd name="connsiteX38" fmla="*/ 1828800 w 2088171"/>
              <a:gd name="connsiteY38" fmla="*/ 2712 h 217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88171" h="2172706">
                <a:moveTo>
                  <a:pt x="40944" y="2172706"/>
                </a:moveTo>
                <a:cubicBezTo>
                  <a:pt x="36395" y="2149960"/>
                  <a:pt x="33400" y="2126846"/>
                  <a:pt x="27296" y="2104467"/>
                </a:cubicBezTo>
                <a:cubicBezTo>
                  <a:pt x="19725" y="2076709"/>
                  <a:pt x="0" y="2022581"/>
                  <a:pt x="0" y="2022581"/>
                </a:cubicBezTo>
                <a:cubicBezTo>
                  <a:pt x="8321" y="1960171"/>
                  <a:pt x="-5854" y="1837366"/>
                  <a:pt x="54591" y="1776921"/>
                </a:cubicBezTo>
                <a:cubicBezTo>
                  <a:pt x="66190" y="1765322"/>
                  <a:pt x="81887" y="1758724"/>
                  <a:pt x="95535" y="1749625"/>
                </a:cubicBezTo>
                <a:cubicBezTo>
                  <a:pt x="119797" y="1713231"/>
                  <a:pt x="127398" y="1696030"/>
                  <a:pt x="163773" y="1667739"/>
                </a:cubicBezTo>
                <a:cubicBezTo>
                  <a:pt x="189668" y="1647599"/>
                  <a:pt x="214538" y="1623522"/>
                  <a:pt x="245660" y="1613148"/>
                </a:cubicBezTo>
                <a:lnTo>
                  <a:pt x="327546" y="1585852"/>
                </a:lnTo>
                <a:cubicBezTo>
                  <a:pt x="360000" y="1575034"/>
                  <a:pt x="388803" y="1564270"/>
                  <a:pt x="423081" y="1558557"/>
                </a:cubicBezTo>
                <a:cubicBezTo>
                  <a:pt x="459259" y="1552527"/>
                  <a:pt x="495869" y="1549458"/>
                  <a:pt x="532263" y="1544909"/>
                </a:cubicBezTo>
                <a:cubicBezTo>
                  <a:pt x="545911" y="1540360"/>
                  <a:pt x="559250" y="1534750"/>
                  <a:pt x="573206" y="1531261"/>
                </a:cubicBezTo>
                <a:cubicBezTo>
                  <a:pt x="652175" y="1511518"/>
                  <a:pt x="638134" y="1522223"/>
                  <a:pt x="723332" y="1503966"/>
                </a:cubicBezTo>
                <a:cubicBezTo>
                  <a:pt x="760013" y="1496106"/>
                  <a:pt x="832514" y="1476670"/>
                  <a:pt x="832514" y="1476670"/>
                </a:cubicBezTo>
                <a:cubicBezTo>
                  <a:pt x="896655" y="1412529"/>
                  <a:pt x="857396" y="1446435"/>
                  <a:pt x="955344" y="1381136"/>
                </a:cubicBezTo>
                <a:lnTo>
                  <a:pt x="996287" y="1353840"/>
                </a:lnTo>
                <a:cubicBezTo>
                  <a:pt x="1014484" y="1326545"/>
                  <a:pt x="1040504" y="1303076"/>
                  <a:pt x="1050878" y="1271954"/>
                </a:cubicBezTo>
                <a:cubicBezTo>
                  <a:pt x="1055427" y="1258306"/>
                  <a:pt x="1061037" y="1244967"/>
                  <a:pt x="1064526" y="1231010"/>
                </a:cubicBezTo>
                <a:cubicBezTo>
                  <a:pt x="1070152" y="1208506"/>
                  <a:pt x="1070838" y="1184778"/>
                  <a:pt x="1078173" y="1162772"/>
                </a:cubicBezTo>
                <a:cubicBezTo>
                  <a:pt x="1084607" y="1143471"/>
                  <a:pt x="1097455" y="1126881"/>
                  <a:pt x="1105469" y="1108181"/>
                </a:cubicBezTo>
                <a:cubicBezTo>
                  <a:pt x="1111136" y="1094958"/>
                  <a:pt x="1115165" y="1081070"/>
                  <a:pt x="1119117" y="1067237"/>
                </a:cubicBezTo>
                <a:cubicBezTo>
                  <a:pt x="1133603" y="1016533"/>
                  <a:pt x="1134806" y="965793"/>
                  <a:pt x="1187355" y="930760"/>
                </a:cubicBezTo>
                <a:cubicBezTo>
                  <a:pt x="1201003" y="921661"/>
                  <a:pt x="1215698" y="913965"/>
                  <a:pt x="1228299" y="903464"/>
                </a:cubicBezTo>
                <a:cubicBezTo>
                  <a:pt x="1243126" y="891108"/>
                  <a:pt x="1258024" y="878227"/>
                  <a:pt x="1269242" y="862521"/>
                </a:cubicBezTo>
                <a:cubicBezTo>
                  <a:pt x="1281067" y="845966"/>
                  <a:pt x="1277838" y="815944"/>
                  <a:pt x="1296538" y="807930"/>
                </a:cubicBezTo>
                <a:cubicBezTo>
                  <a:pt x="1347407" y="786129"/>
                  <a:pt x="1405720" y="789733"/>
                  <a:pt x="1460311" y="780634"/>
                </a:cubicBezTo>
                <a:cubicBezTo>
                  <a:pt x="1480435" y="770572"/>
                  <a:pt x="1529072" y="743038"/>
                  <a:pt x="1555845" y="739691"/>
                </a:cubicBezTo>
                <a:cubicBezTo>
                  <a:pt x="1614702" y="732334"/>
                  <a:pt x="1674174" y="731181"/>
                  <a:pt x="1733266" y="726043"/>
                </a:cubicBezTo>
                <a:cubicBezTo>
                  <a:pt x="1778814" y="722082"/>
                  <a:pt x="1824251" y="716945"/>
                  <a:pt x="1869744" y="712396"/>
                </a:cubicBezTo>
                <a:cubicBezTo>
                  <a:pt x="1883392" y="703297"/>
                  <a:pt x="1894774" y="689078"/>
                  <a:pt x="1910687" y="685100"/>
                </a:cubicBezTo>
                <a:cubicBezTo>
                  <a:pt x="2096199" y="638721"/>
                  <a:pt x="1980774" y="706614"/>
                  <a:pt x="2074460" y="644157"/>
                </a:cubicBezTo>
                <a:cubicBezTo>
                  <a:pt x="2079009" y="630509"/>
                  <a:pt x="2089065" y="617567"/>
                  <a:pt x="2088108" y="603213"/>
                </a:cubicBezTo>
                <a:cubicBezTo>
                  <a:pt x="2083191" y="529459"/>
                  <a:pt x="2099430" y="438665"/>
                  <a:pt x="2019869" y="412145"/>
                </a:cubicBezTo>
                <a:cubicBezTo>
                  <a:pt x="1993617" y="403394"/>
                  <a:pt x="1965278" y="403046"/>
                  <a:pt x="1937982" y="398497"/>
                </a:cubicBezTo>
                <a:cubicBezTo>
                  <a:pt x="1859678" y="372395"/>
                  <a:pt x="1932770" y="403541"/>
                  <a:pt x="1856096" y="343906"/>
                </a:cubicBezTo>
                <a:cubicBezTo>
                  <a:pt x="1785704" y="289157"/>
                  <a:pt x="1795041" y="296259"/>
                  <a:pt x="1733266" y="275667"/>
                </a:cubicBezTo>
                <a:cubicBezTo>
                  <a:pt x="1724167" y="262019"/>
                  <a:pt x="1707455" y="251059"/>
                  <a:pt x="1705970" y="234724"/>
                </a:cubicBezTo>
                <a:cubicBezTo>
                  <a:pt x="1702649" y="198197"/>
                  <a:pt x="1711933" y="161405"/>
                  <a:pt x="1719618" y="125542"/>
                </a:cubicBezTo>
                <a:cubicBezTo>
                  <a:pt x="1728694" y="83189"/>
                  <a:pt x="1742886" y="25198"/>
                  <a:pt x="1787857" y="2712"/>
                </a:cubicBezTo>
                <a:cubicBezTo>
                  <a:pt x="1800064" y="-3391"/>
                  <a:pt x="1815152" y="2712"/>
                  <a:pt x="1828800" y="2712"/>
                </a:cubicBezTo>
              </a:path>
            </a:pathLst>
          </a:cu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79384" y="1942562"/>
            <a:ext cx="5606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All Possible User Scenarios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66493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1028" y="4246179"/>
            <a:ext cx="19641787" cy="632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1"/>
                </a:solidFill>
              </a:rPr>
              <a:t>broad reaching new </a:t>
            </a:r>
          </a:p>
          <a:p>
            <a:r>
              <a:rPr lang="en-US" sz="6000" b="1" dirty="0" smtClean="0">
                <a:solidFill>
                  <a:schemeClr val="tx1"/>
                </a:solidFill>
              </a:rPr>
              <a:t>interface technology is a </a:t>
            </a:r>
            <a:r>
              <a:rPr lang="en-US" sz="6000" b="1" dirty="0" smtClean="0">
                <a:solidFill>
                  <a:srgbClr val="FF0000"/>
                </a:solidFill>
              </a:rPr>
              <a:t>myth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9007" y="9932276"/>
            <a:ext cx="44726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Johnny Lee</a:t>
            </a:r>
          </a:p>
          <a:p>
            <a:r>
              <a:rPr lang="en-US" sz="3200" dirty="0" smtClean="0"/>
              <a:t>johnnylee@google.com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954814" y="8797159"/>
            <a:ext cx="6942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(as I’ll elaborate in my keynote later today)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5709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055088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23300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96200" y="5419725"/>
            <a:ext cx="8991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1"/>
                </a:solidFill>
              </a:rPr>
              <a:t>era of </a:t>
            </a:r>
            <a:r>
              <a:rPr lang="en-US" sz="6000" b="1" dirty="0" smtClean="0">
                <a:solidFill>
                  <a:srgbClr val="FF0000"/>
                </a:solidFill>
              </a:rPr>
              <a:t>specialization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96200" y="6715125"/>
            <a:ext cx="8991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/>
                </a:solidFill>
              </a:rPr>
              <a:t>e</a:t>
            </a:r>
            <a:r>
              <a:rPr lang="en-US" sz="6000" b="1" dirty="0" smtClean="0">
                <a:solidFill>
                  <a:schemeClr val="tx1"/>
                </a:solidFill>
              </a:rPr>
              <a:t>ra of </a:t>
            </a:r>
            <a:r>
              <a:rPr lang="en-US" sz="6000" b="1" dirty="0" smtClean="0">
                <a:solidFill>
                  <a:srgbClr val="FF0000"/>
                </a:solidFill>
              </a:rPr>
              <a:t>divergence</a:t>
            </a:r>
            <a:endParaRPr lang="en-US" sz="6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96200" y="8032750"/>
            <a:ext cx="8991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/>
                </a:solidFill>
              </a:rPr>
              <a:t>g</a:t>
            </a:r>
            <a:r>
              <a:rPr lang="en-US" sz="6000" b="1" dirty="0" smtClean="0">
                <a:solidFill>
                  <a:schemeClr val="tx1"/>
                </a:solidFill>
              </a:rPr>
              <a:t>ood </a:t>
            </a:r>
            <a:r>
              <a:rPr lang="en-US" sz="6000" b="1" dirty="0" err="1" smtClean="0">
                <a:solidFill>
                  <a:schemeClr val="tx1"/>
                </a:solidFill>
              </a:rPr>
              <a:t>hw</a:t>
            </a:r>
            <a:r>
              <a:rPr lang="en-US" sz="6000" b="1" dirty="0" smtClean="0">
                <a:solidFill>
                  <a:schemeClr val="tx1"/>
                </a:solidFill>
              </a:rPr>
              <a:t>/</a:t>
            </a:r>
            <a:r>
              <a:rPr lang="en-US" sz="6000" b="1" dirty="0" err="1" smtClean="0">
                <a:solidFill>
                  <a:schemeClr val="tx1"/>
                </a:solidFill>
              </a:rPr>
              <a:t>sw</a:t>
            </a:r>
            <a:r>
              <a:rPr lang="en-US" sz="6000" b="1" dirty="0" smtClean="0">
                <a:solidFill>
                  <a:schemeClr val="tx1"/>
                </a:solidFill>
              </a:rPr>
              <a:t>/</a:t>
            </a:r>
            <a:r>
              <a:rPr lang="en-US" sz="6000" b="1" dirty="0" err="1" smtClean="0">
                <a:solidFill>
                  <a:schemeClr val="tx1"/>
                </a:solidFill>
              </a:rPr>
              <a:t>ux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design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697037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8685" y="6878953"/>
            <a:ext cx="11298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s</a:t>
            </a:r>
            <a:r>
              <a:rPr lang="en-US" sz="6600" b="1" dirty="0" smtClean="0"/>
              <a:t>election &amp; execution - new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21843" y="5395059"/>
            <a:ext cx="60692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concepts - old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27697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t0.gstatic.com/images?q=tbn:ANd9GcScjamP7v2DtED8ozs0nvCnQApd0q2jGrUMIzQ-zSabZwxnTnkMM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973" y="4498909"/>
            <a:ext cx="3721849" cy="278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g;base64,/9j/4AAQSkZJRgABAQAAAQABAAD/2wCEAAkGBhQREBAUExQREhAUFRAPFBAQFBYSFBASFBAVFRgUFRQYHCYfFxkjGRUUHy8gIycpLCwsFR89NTAqNScrMCoBCQoKDgwNGA8PFCoeHCQ1KjEpMTUsKSwpKSw1KSkwLCkvKTUpKTUqLykpKS82KSkpKSw1KSkrKSwsNikpKSkpNf/AABEIAKEBOgMBIgACEQEDEQH/xAAcAAEAAQUBAQAAAAAAAAAAAAAABwMEBQYIAQL/xABVEAABAwICBQYGDAkKBQUAAAABAAIDBBEFEgYHITFBIlFhcYGxCBMykcHRFEJDRFJTcoKSocLDFyNUVWJzhJOyFSQzg6KzxNLT4oWj4ePwJTRjZJT/xAAYAQEBAQEBAAAAAAAAAAAAAAAAAQMCBP/EAB8RAQACAQMFAAAAAAAAAAAAAAABEQIDITESE2Gxwf/aAAwDAQACEQMRAD8AnFERAReXXheOcIPpF4HJdB6i8ul0HqLy69QEREBERAREQERLoCJdeXQeol0ugIiICIiAiIgIiICIiAiIgIiICIiAiIgKGdYWmmMvnkiw+lrIqZhLBUMpnvfORve1xaQ1l91hcjbfbYTBWTZI3uO5rXO8zSfQopg1+Q2F2Rbh7o4cOliCNKw4zIbzUlXKeeekll/iaVaexsRG/DR24YPTGpfbr5p/gx/vv9irM16Ux9qz9+P8qCFnHEB7waP+GR+mJeCtxAe9Gj/hsP8AoqcGa7KU8G/v2epV2a46U8B2Sxn0oIIOP4gPcWD9ghH3S+TpVXDfFH20UI+7XQLNbNKeDux8Z+0rgazqaxNpLDaTdlgOc8pBzsNOKwb2Q9tNGO5oX0NY1SN7Kf8AdW7iFK2Na+WslLII2uA2cu5PbYi3f1LO6L62qepaROwRTAXs3lteL2u3js2XHDpQQi3WdUj3On80o7pQvsa0aj4qD6dUO6oC6MOlFE7eB2xH1L4ONYed7Y+2D/ag55brVn+Jh7J65vdUqszW1Lxgb2VmID/EqfjV4a7fHTnrpx/kVCpfhLWuc6GjygXJNMwWHaxBBzdbz+MDuyvrx98VVbrhP5PP2YlXD7xb9X6b4Ox+UYfTP5/5vCD5smzqO3nss1gjcFrGFzaOiBFg5rqaJrmX5xbd0jYgi1muMcYKzsxOs9L1Vbrij4xV46sSqj3vUvP0QwY+9aLqbG2/mC1TGZtHoDY0kUh2i0LLjYbb8wB7LoNSZrhg4txMdVfOe+RV2a36bj/Kg/bJT9pblgOj+AV1/FUsQcBcxv8AGRvA58ubaOkXWa/A/hDvejOyWYd0iCOW63aX4eKD9qefWqrdblJ8diY/aCe9i312pLCD71I6p5/9RU3ajMJ+IkHVPN6XINI/CzSflOKj+vb6YlUGtel/LMUH9ZCe+Bbc/UNhZ9zmHVM/0qk7UBhh4VA6pvW1BrA1q035dig+dTHvp19DWnT/AJxxMf8A5D/h1sDvB6w3nqx1St9LFTd4O2HfGVg/rY/9NBhRrSg/OeI9rKI/4dfY1oQ/nSv7YqI/crJO8HKg4TVo+fEfulTd4N9FwqKztMR+wgtBrPi/OlZ209Gful9jWZH+dqntpaQ/YVR3g20vCqqR1tjPoVF3g1wcKucdcbD6UFQayGfnefto6Y9wX2NYjfzw/toYPWrN3g0xcK2QdcDT9tUz4M7eFc7tpx/qoMmNYI/PHnoIvQ9fQ08PDGI+3D2eiVYZ3gz81f56b/uqm7waX8K5nbTkfeIM+3Tl53YxTfOw8eiZVmaYTHdi9CeuhI+/WrO8GubhWxdsTx9pUneDfU8KuDtZIEG7R6T1XtcTwyQ/BkpZIw7oLmykjzLc9G8b9lRFxDWyMc6KRrHZ2Z2gG7H2GZjmua4GwNnbQCCoSPg6Vo3VVN/zR9lb3qh0dnw51fSTvZI5ppqhroy5zS2Vj2+2AI2xEdiCSEREFhj3/tan9TN/dOXFi7ar4c8UjPhMez6TSPSuJXCx+pB4iIgIiICrU9QWE2Nri3X0Kivpg2jv5kFWFxuTxV1TYg8bQbFu1rhvBAJsecEXHaq2H0Bs7MLFpyuHMTu86VVG2JriCdo2NPOdnrVR8nSep+OkHU4qrDpNWEOLZpyGjM4gkhova55hcjzrDFV6aufG2RrXENkaGPHwm5g63nAUVlBprWD3xJ9XqX3U6aVEkYa95dl5QJtfNwJsOG8dNjwWAXoCC9pqp195A2knebDm6VmqXGJ4GMnY2VjTmDJHg5Jg0gPa19gHWJbcDcbLDQU129BFj0bjf6ldyzH2OGOaLR5rOzucDn5mk5W342G1VGXqdZVTMwseWNYb5jGC1zxY8m99l92znKwTMWcXFx3+bsA4C2yyxiuaaDMEGfwvSRzXtMbnMlaczHjg4buw7rcbrZRrrkFrwNJtyuUW8rjuO5ajhEkkDKhlpWtmYI3Fjg1j2h2YB9xtF7Gw27FgpTdx6z3oqTW69Zhup22/WvHoVePX3Jxp/NO7/KooRQTBHr/PGnk7J/8AarmPwgW8YKjslafQoWVehv4yOzBIczbRkEiQ5hyLDbt3bOdBNbPCBh4xVXY5h9KuI/CApuLKsdjD9pR/UYJTRRzECAhpiySVDpnB3jJJA7bDvDchj2bzG87iFSrcEgirIqbxN2zcrxrnvzRh8jw0ts7LkaGgm4JO3aOASfHr9o+Jqh1xtPc5Xcevmh4yTjrhPoKhTF8IhhfAMkrmy/zhzWnlRxWuacfpt5WZx3DLsG2+Rbo1B4uKVwaPGmOIRsn5GdzpL+Kks7M6zWCzjlDibnggmOPXlh593cPlQv8AUruLXNh598s7Y5B9lc/YjgccYqIwJBNTxwzOe8iz87ogWZAOSR40bcx8k84tr4kI4oOrIta9AffUHaHjvCuo9ZNEd1VTfTI71ya2rcOKqNxJ44/UEHXEenNI7dU0v71oVzHpRA7dPTHqnZ61yG3GZBxb9EKq3SGQcGfR/wCqDr9mNRnc+E9UrD6VUGJNPFvY9vrXIbNKpB7WPzH1quzTSQe5x/2vWg65FYOjscD6VgcNl/8AWK0fCo8Pd5p6welc2R6fSD3NnncFJ2ojGnVVZXPc0NtBTssCTulkPH5RQTWiIgLmfWFqmq4q+c08LpKaV7ponMLQG5zmMZBIsWkkdVl0wvC1Bx9Jq+xBu+kn7G5u66tJdE6xvlUtUP6mT1LsZ9Ew72MPzQvn+TY/g+YkelBxhJhEzfKhmb8qNw7wrd8JG8EdYIXapwuM8D9J3rVCTAIjvB/snvCDi5ersSbQ2ndvYw/KijP2VYTatqR2+ClPXTt9BCDl2jx1zAAQHWGQO3Oy/AdsIc3mBBtwIVnV1jpDc2A4NG4LqCXVHRn3vSdkZZ3OKsptS9G73tB82WRv2UHMiLo2bUZSH3uR8iof6bKxl1EUx3RVI+TLGe96CAFUglyuBsD0HcRxBU3TahYf/uN7GO/hurU6hGHyZakHmdE4fWWAfWgj6hracNFnZRtOV4PjGfo5gMsrL7iS13QsRimJCQ2bcNHPx7OC3TEdUssRP4jEyOdlNFMD+7mKwFZokIv6T2dF+uoXM+vxiDW2mxWw4TTRuF2uBvtykjOw8WuYbF7f0mX6QNwsXYdBwqR86GQd118HDo+FTAetsw+7QZHGMQDW5AQXWts4dJ6VrqyH8lDhPTn5zm/xNC+ThLuD4D1TRjvcEFiiyDcCmO5rXfJkjd3OXp0eqPiJj1MLu5BjlUgqHMcHMJa4Xs5psRcW2HtVeTCZm74pR1xuHoVu6Fw3tcOsEIL2jx2aJmRkhDL5shDXNvz2cCqkOktQ3dJc3c7M9rHvBebvAe4EgON7i9jc33lYyy8QZCDHZmEEPuRI6e7gHHO9uV5JO8OGxw3GwurlmlEosMsWRhY6OPJyIXsLiHsF/Ku9xN7g32g2FsMvbIMlVY/JJG5pDMzhGySWx8ZK2O2RryTbZZu4AnKL3ssYiICIiAiIgIiICmnwam/j68//ABwfxvULKdPBsp9lc/ogb/akKCb0REBERAREQEREBERAREQEREBeWXqIPLJZfMsoaC5xDWgXLnGwA5yTuWh6S67cOpLtbIaqUbMlNZzb9Mp5Nuok9CDdp8Oif5ccbvlMa7vCwGN4VhMDc1VDhsQO4zxwMJ6ri57FB+k2vmvqczYMlHEb7IuVKR0yu3fNDVHVXWPleXyPfI87S+Rxe53W47SglbWVWYOJIPYcVLI8Ehwg5ETgTt8YWEbAN1ttzzBUqHQmgna6Uvp4QGE+IE5tmtsLXF9+yxUUL1BL9Fono9MDnqpadzbA3qIwC7Lc2zNdcb9oWZwzUfhlUzPSV80jeeN8MmXocGtBB67KB7rNaPyPaS+N8kUrCMssTixwv+kD0IJnPg/ub/RYnUs+ZfukC8/ArXt8nFS7okhJ73uWH0W1r4nG1wkYzEGxgukYPxdU2Ie6Nyi0jBxOUke2tsJkHRrXJh1bZvjfY8p9yqrR3P6Ml8h89+hBqR1T4o33zh0366DLftbGqZ1ZYgPLpcHlHOx8sZPnbZTS11wCNoO244r1BCL9Ws3t8Ihd0wVkPdIwd6t5dWjfbYVWt/VvpZf4Zgp2RBz7Jq0p+NJibP2Z7/7t7laTatKUb/Zkf6ykrW/WYiF0ZZLIOZJtXlH+Vtb8vPH/ABsCtjq6pz5NdSk8xqIb+YkLqSypy0rHeU1rvlNB70HL/wCCtzvIqIn/ACXxv7nrx2p+q9ryupl+4ldJzaM0j/KpqZ3yoY3d7Vav0FoD7zpB0thY0+doCDmmo1XVbN7T2tcPQrI6A1XwR/aH2V1CNBaMeTEWfq5Zo/4XhV6fRSGNwc0z7PavqJpGnoLZHkIOW4tXNa4gNivfjmA71Pup/RF+H00jZPKeYyekgOJ7LuW8MomDcB5gqzW2QeoiICIiAiIgIiICIiAiIgIiINd0k1g0NBcVE7GyDb4ln4yU83Ibci/ObBRVpL4RrjdtFTho4TVPKd1iJpsO1x6ljtf+j3iqxtQ0WbO0OOzZ4xlmO+rIe1RKgzOP6ZVlcb1M8sovcMJyxt6o22aPMsdTULpASLAAgXJttPAc+4nosre6rR1Lm7nEcdhI/wDN6C4ODSbdg2AEm+zbuHXw6+oqhLQua3McpbfLdr2u22BsLHbsIVdmKyDLygQ24AeGOsCzJblN2jLstuVCWQuDQdzQQALbLm53cb8UFui+8nX5l5lQfKusPrTG6/tTsI6PWrVEG40tU5ro5YnuZIwiSOVhs5jucdxG4i4KkCk0botIoXmzaLF4xeUwi0dRwExj9s1x3kWc0mxJ2Xh2hxQxgi2Zu8C9rfUsnhmmD6eeKeIFssTszTm2EcWOAG1jhsI4oM7U1WL6OzNjMkkcZuWC/jqaYA7cgdsB5xZrhcbti3vRnwjGOytroDGdxmpuUzrMTjmaOou6lqeJ63JsRjENVT0kkWYPsBM3lDcTlmF96+qaihe0WpqVoP6DfSHH60E+4DpVS1rc1NPFMN5a13Lb8phs5vaFllE2qrRmNtU6ZscbPFMIBYwA5pNls20nYHfUpZQEREBERAREQEREBERAREQEREBERAREQEREBERAREQaFrnwEVOGuIF5IXCRvOWnkuA7CD81ctyMIJB3jYu35Iw4WIBHMVh63Q2jm8unidfnYEHGyLqys1OYbJf+btb8i7e5YSr8Hygd5JlZ1PJ77oObkU81Xg3x+51Mg+UGn1LEVPg4zjyKiM/KYR3FBDq9upNqPB/r2+S6B3a4ehWEmo/Ex7nGep/rCDQEW8nUvifxLfphet1LYmfcW/TCDRUUhw6i8SdvbE3refQFlKTweax3lywsHQC71IIthmylbjozju0MJ37lJGE+DnA2xnnkk52sswev61vGCarcPpSCyBhePbv5TvOUFzoFhZhpGlwLXykykEWIBADQewX7Vsi8a2y9QEREBERAREQEREBERAREQERfPjBe1xffbj5kH0ip+Pbt5Tdmw7RsK+vGC9ri/Nfb5kH0i+DKNu0bNp27h0rxs7TuIJ5gQUFRFSdUtBALmhx3NJAJ6gnslvwm+cIKqL5bIDuIPVtX0gIiICIiAiIgIiICIiAiIgIiICIiAiIgIiICIiAiIgIiICIiAiIgKJNOcXkpcWqJYmkyChDQ4bfF5ngeMPQL+e3C6lta/PovE+vdUveXPfA6mMDsuV0ZNibbzvtzbVrpZxjMzksTTRNJcGhp8Ci8U4S+Nmp5nzjfM9wdc7dthuAO623bdeY82dmM1lRT7ZKWGnndH8dF4uNsjPom/Zz2W0fg1j9iPpfHz+IMrZ2NOQmIi/JabbWm438RfiVkocMghr56kzDxsrI4HROLbNyhtrccxyjYeda93HG975+L1RDRX4mypnxyaM3jkw+Nw5/6FoIPSCCD0hfGiuSnpH1MdDNHUR0k0ja57iYpXWA2Mvbbe+72pW30mrqCM1pjfI1lXG6IsAbaJrzfkbL8dx3KpgugvsctBqqqaAMfF7FlLfEuY5pbYtA3bV1OrhVR49LcMNofoLTVNLDUz556mX8e6Z0j8zX5yQBY22Ebb3236lYaSaHUrMVw6JsVo6g1Dpm53nOQMwN81xt5rLPU2rUQutDWVsNPmz+x2PGXfci/MfP1rOYlo2yarpalz3tdTeMysFsrs4sc19vmXPdrK+rbdL3XuGYPFTsYyJgY1jcjd5Ibe9sx2kX5yr1Ai8vLkREQEREBERAREQEREBERAREQEREBERAREQEREBERAREQEREBERAWKraJ5mztDy0tja5rJCwuA8bu5QAsXMO8ceo5VEFjhdO9rT4xxc8kXu64sGgbBuG2/DatXqcNqZHOjdGS+5a2f2uQXsAeAO834noC3ZLKTETykxbG1VC9w2fBDdp8s5SMx6vSeYL4FA7lckG98oJA8WbDlbBYdm3Z0rKos50ombKY6OjcGkEB18p37ht5IvsNt4vsKoxYc8WuA61r3I5TRls3dwtx2bOnZl0WmMVFKoUjCG2IAtusb7N9uzd2KuiKg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CEAAkGBhQREBAUExQREhAUFRAPFBAQFBYSFBASFBAVFRgUFRQYHCYfFxkjGRUUHy8gIycpLCwsFR89NTAqNScrMCoBCQoKDgwNGA8PFCoeHCQ1KjEpMTUsKSwpKSw1KSkwLCkvKTUpKTUqLykpKS82KSkpKSw1KSkrKSwsNikpKSkpNf/AABEIAKEBOgMBIgACEQEDEQH/xAAcAAEAAQUBAQAAAAAAAAAAAAAABwMEBQYIAQL/xABVEAABAwICBQYGDAkKBQUAAAABAAIDBBEFEgYHITFBIlFhcYGxCBMykcHRFEJDRFJTcoKSocLDFyNUVWJzhJOyFSQzg6KzxNLT4oWj4ePwJTRjZJT/xAAYAQEBAQEBAAAAAAAAAAAAAAAAAQMCBP/EAB8RAQACAQMFAAAAAAAAAAAAAAABEQIDITESE2Gxwf/aAAwDAQACEQMRAD8AnFERAReXXheOcIPpF4HJdB6i8ul0HqLy69QEREBERAREQERLoCJdeXQeol0ugIiICIiAiIgIiICIiAiIgIiICIiAiIgKGdYWmmMvnkiw+lrIqZhLBUMpnvfORve1xaQ1l91hcjbfbYTBWTZI3uO5rXO8zSfQopg1+Q2F2Rbh7o4cOliCNKw4zIbzUlXKeeekll/iaVaexsRG/DR24YPTGpfbr5p/gx/vv9irM16Ux9qz9+P8qCFnHEB7waP+GR+mJeCtxAe9Gj/hsP8AoqcGa7KU8G/v2epV2a46U8B2Sxn0oIIOP4gPcWD9ghH3S+TpVXDfFH20UI+7XQLNbNKeDux8Z+0rgazqaxNpLDaTdlgOc8pBzsNOKwb2Q9tNGO5oX0NY1SN7Kf8AdW7iFK2Na+WslLII2uA2cu5PbYi3f1LO6L62qepaROwRTAXs3lteL2u3js2XHDpQQi3WdUj3On80o7pQvsa0aj4qD6dUO6oC6MOlFE7eB2xH1L4ONYed7Y+2D/ag55brVn+Jh7J65vdUqszW1Lxgb2VmID/EqfjV4a7fHTnrpx/kVCpfhLWuc6GjygXJNMwWHaxBBzdbz+MDuyvrx98VVbrhP5PP2YlXD7xb9X6b4Ox+UYfTP5/5vCD5smzqO3nss1gjcFrGFzaOiBFg5rqaJrmX5xbd0jYgi1muMcYKzsxOs9L1Vbrij4xV46sSqj3vUvP0QwY+9aLqbG2/mC1TGZtHoDY0kUh2i0LLjYbb8wB7LoNSZrhg4txMdVfOe+RV2a36bj/Kg/bJT9pblgOj+AV1/FUsQcBcxv8AGRvA58ubaOkXWa/A/hDvejOyWYd0iCOW63aX4eKD9qefWqrdblJ8diY/aCe9i312pLCD71I6p5/9RU3ajMJ+IkHVPN6XINI/CzSflOKj+vb6YlUGtel/LMUH9ZCe+Bbc/UNhZ9zmHVM/0qk7UBhh4VA6pvW1BrA1q035dig+dTHvp19DWnT/AJxxMf8A5D/h1sDvB6w3nqx1St9LFTd4O2HfGVg/rY/9NBhRrSg/OeI9rKI/4dfY1oQ/nSv7YqI/crJO8HKg4TVo+fEfulTd4N9FwqKztMR+wgtBrPi/OlZ209Gful9jWZH+dqntpaQ/YVR3g20vCqqR1tjPoVF3g1wcKucdcbD6UFQayGfnefto6Y9wX2NYjfzw/toYPWrN3g0xcK2QdcDT9tUz4M7eFc7tpx/qoMmNYI/PHnoIvQ9fQ08PDGI+3D2eiVYZ3gz81f56b/uqm7waX8K5nbTkfeIM+3Tl53YxTfOw8eiZVmaYTHdi9CeuhI+/WrO8GubhWxdsTx9pUneDfU8KuDtZIEG7R6T1XtcTwyQ/BkpZIw7oLmykjzLc9G8b9lRFxDWyMc6KRrHZ2Z2gG7H2GZjmua4GwNnbQCCoSPg6Vo3VVN/zR9lb3qh0dnw51fSTvZI5ppqhroy5zS2Vj2+2AI2xEdiCSEREFhj3/tan9TN/dOXFi7ar4c8UjPhMez6TSPSuJXCx+pB4iIgIiICrU9QWE2Nri3X0Kivpg2jv5kFWFxuTxV1TYg8bQbFu1rhvBAJsecEXHaq2H0Bs7MLFpyuHMTu86VVG2JriCdo2NPOdnrVR8nSep+OkHU4qrDpNWEOLZpyGjM4gkhova55hcjzrDFV6aufG2RrXENkaGPHwm5g63nAUVlBprWD3xJ9XqX3U6aVEkYa95dl5QJtfNwJsOG8dNjwWAXoCC9pqp195A2knebDm6VmqXGJ4GMnY2VjTmDJHg5Jg0gPa19gHWJbcDcbLDQU129BFj0bjf6ldyzH2OGOaLR5rOzucDn5mk5W342G1VGXqdZVTMwseWNYb5jGC1zxY8m99l92znKwTMWcXFx3+bsA4C2yyxiuaaDMEGfwvSRzXtMbnMlaczHjg4buw7rcbrZRrrkFrwNJtyuUW8rjuO5ajhEkkDKhlpWtmYI3Fjg1j2h2YB9xtF7Gw27FgpTdx6z3oqTW69Zhup22/WvHoVePX3Jxp/NO7/KooRQTBHr/PGnk7J/8AarmPwgW8YKjslafQoWVehv4yOzBIczbRkEiQ5hyLDbt3bOdBNbPCBh4xVXY5h9KuI/CApuLKsdjD9pR/UYJTRRzECAhpiySVDpnB3jJJA7bDvDchj2bzG87iFSrcEgirIqbxN2zcrxrnvzRh8jw0ts7LkaGgm4JO3aOASfHr9o+Jqh1xtPc5Xcevmh4yTjrhPoKhTF8IhhfAMkrmy/zhzWnlRxWuacfpt5WZx3DLsG2+Rbo1B4uKVwaPGmOIRsn5GdzpL+Kks7M6zWCzjlDibnggmOPXlh593cPlQv8AUruLXNh598s7Y5B9lc/YjgccYqIwJBNTxwzOe8iz87ogWZAOSR40bcx8k84tr4kI4oOrIta9AffUHaHjvCuo9ZNEd1VTfTI71ya2rcOKqNxJ44/UEHXEenNI7dU0v71oVzHpRA7dPTHqnZ61yG3GZBxb9EKq3SGQcGfR/wCqDr9mNRnc+E9UrD6VUGJNPFvY9vrXIbNKpB7WPzH1quzTSQe5x/2vWg65FYOjscD6VgcNl/8AWK0fCo8Pd5p6welc2R6fSD3NnncFJ2ojGnVVZXPc0NtBTssCTulkPH5RQTWiIgLmfWFqmq4q+c08LpKaV7ponMLQG5zmMZBIsWkkdVl0wvC1Bx9Jq+xBu+kn7G5u66tJdE6xvlUtUP6mT1LsZ9Ew72MPzQvn+TY/g+YkelBxhJhEzfKhmb8qNw7wrd8JG8EdYIXapwuM8D9J3rVCTAIjvB/snvCDi5ersSbQ2ndvYw/KijP2VYTatqR2+ClPXTt9BCDl2jx1zAAQHWGQO3Oy/AdsIc3mBBtwIVnV1jpDc2A4NG4LqCXVHRn3vSdkZZ3OKsptS9G73tB82WRv2UHMiLo2bUZSH3uR8iof6bKxl1EUx3RVI+TLGe96CAFUglyuBsD0HcRxBU3TahYf/uN7GO/hurU6hGHyZakHmdE4fWWAfWgj6hracNFnZRtOV4PjGfo5gMsrL7iS13QsRimJCQ2bcNHPx7OC3TEdUssRP4jEyOdlNFMD+7mKwFZokIv6T2dF+uoXM+vxiDW2mxWw4TTRuF2uBvtykjOw8WuYbF7f0mX6QNwsXYdBwqR86GQd118HDo+FTAetsw+7QZHGMQDW5AQXWts4dJ6VrqyH8lDhPTn5zm/xNC+ThLuD4D1TRjvcEFiiyDcCmO5rXfJkjd3OXp0eqPiJj1MLu5BjlUgqHMcHMJa4Xs5psRcW2HtVeTCZm74pR1xuHoVu6Fw3tcOsEIL2jx2aJmRkhDL5shDXNvz2cCqkOktQ3dJc3c7M9rHvBebvAe4EgON7i9jc33lYyy8QZCDHZmEEPuRI6e7gHHO9uV5JO8OGxw3GwurlmlEosMsWRhY6OPJyIXsLiHsF/Ku9xN7g32g2FsMvbIMlVY/JJG5pDMzhGySWx8ZK2O2RryTbZZu4AnKL3ssYiICIiAiIgIiICmnwam/j68//ABwfxvULKdPBsp9lc/ogb/akKCb0REBERAREQEREBERAREQEREBeWXqIPLJZfMsoaC5xDWgXLnGwA5yTuWh6S67cOpLtbIaqUbMlNZzb9Mp5Nuok9CDdp8Oif5ccbvlMa7vCwGN4VhMDc1VDhsQO4zxwMJ6ri57FB+k2vmvqczYMlHEb7IuVKR0yu3fNDVHVXWPleXyPfI87S+Rxe53W47SglbWVWYOJIPYcVLI8Ehwg5ETgTt8YWEbAN1ttzzBUqHQmgna6Uvp4QGE+IE5tmtsLXF9+yxUUL1BL9Fono9MDnqpadzbA3qIwC7Lc2zNdcb9oWZwzUfhlUzPSV80jeeN8MmXocGtBB67KB7rNaPyPaS+N8kUrCMssTixwv+kD0IJnPg/ub/RYnUs+ZfukC8/ArXt8nFS7okhJ73uWH0W1r4nG1wkYzEGxgukYPxdU2Ie6Nyi0jBxOUke2tsJkHRrXJh1bZvjfY8p9yqrR3P6Ml8h89+hBqR1T4o33zh0366DLftbGqZ1ZYgPLpcHlHOx8sZPnbZTS11wCNoO244r1BCL9Ws3t8Ihd0wVkPdIwd6t5dWjfbYVWt/VvpZf4Zgp2RBz7Jq0p+NJibP2Z7/7t7laTatKUb/Zkf6ykrW/WYiF0ZZLIOZJtXlH+Vtb8vPH/ABsCtjq6pz5NdSk8xqIb+YkLqSypy0rHeU1rvlNB70HL/wCCtzvIqIn/ACXxv7nrx2p+q9ryupl+4ldJzaM0j/KpqZ3yoY3d7Vav0FoD7zpB0thY0+doCDmmo1XVbN7T2tcPQrI6A1XwR/aH2V1CNBaMeTEWfq5Zo/4XhV6fRSGNwc0z7PavqJpGnoLZHkIOW4tXNa4gNivfjmA71Pup/RF+H00jZPKeYyekgOJ7LuW8MomDcB5gqzW2QeoiICIiAiIgIiICIiAiIgIiINd0k1g0NBcVE7GyDb4ln4yU83Ibci/ObBRVpL4RrjdtFTho4TVPKd1iJpsO1x6ljtf+j3iqxtQ0WbO0OOzZ4xlmO+rIe1RKgzOP6ZVlcb1M8sovcMJyxt6o22aPMsdTULpASLAAgXJttPAc+4nosre6rR1Lm7nEcdhI/wDN6C4ODSbdg2AEm+zbuHXw6+oqhLQua3McpbfLdr2u22BsLHbsIVdmKyDLygQ24AeGOsCzJblN2jLstuVCWQuDQdzQQALbLm53cb8UFui+8nX5l5lQfKusPrTG6/tTsI6PWrVEG40tU5ro5YnuZIwiSOVhs5jucdxG4i4KkCk0botIoXmzaLF4xeUwi0dRwExj9s1x3kWc0mxJ2Xh2hxQxgi2Zu8C9rfUsnhmmD6eeKeIFssTszTm2EcWOAG1jhsI4oM7U1WL6OzNjMkkcZuWC/jqaYA7cgdsB5xZrhcbti3vRnwjGOytroDGdxmpuUzrMTjmaOou6lqeJ63JsRjENVT0kkWYPsBM3lDcTlmF96+qaihe0WpqVoP6DfSHH60E+4DpVS1rc1NPFMN5a13Lb8phs5vaFllE2qrRmNtU6ZscbPFMIBYwA5pNls20nYHfUpZQEREBERAREQEREBERAREQEREBERAREQEREBERAREQaFrnwEVOGuIF5IXCRvOWnkuA7CD81ctyMIJB3jYu35Iw4WIBHMVh63Q2jm8unidfnYEHGyLqys1OYbJf+btb8i7e5YSr8Hygd5JlZ1PJ77oObkU81Xg3x+51Mg+UGn1LEVPg4zjyKiM/KYR3FBDq9upNqPB/r2+S6B3a4ehWEmo/Ex7nGep/rCDQEW8nUvifxLfphet1LYmfcW/TCDRUUhw6i8SdvbE3refQFlKTweax3lywsHQC71IIthmylbjozju0MJ37lJGE+DnA2xnnkk52sswev61vGCarcPpSCyBhePbv5TvOUFzoFhZhpGlwLXykykEWIBADQewX7Vsi8a2y9QEREBERAREQEREBERAREQERfPjBe1xffbj5kH0ip+Pbt5Tdmw7RsK+vGC9ri/Nfb5kH0i+DKNu0bNp27h0rxs7TuIJ5gQUFRFSdUtBALmhx3NJAJ6gnslvwm+cIKqL5bIDuIPVtX0gIiICIiAiIgIiICIiAiIgIiICIiAiIgIiICIiAiIgIiICIiAiIgKJNOcXkpcWqJYmkyChDQ4bfF5ngeMPQL+e3C6lta/PovE+vdUveXPfA6mMDsuV0ZNibbzvtzbVrpZxjMzksTTRNJcGhp8Ci8U4S+Nmp5nzjfM9wdc7dthuAO623bdeY82dmM1lRT7ZKWGnndH8dF4uNsjPom/Zz2W0fg1j9iPpfHz+IMrZ2NOQmIi/JabbWm438RfiVkocMghr56kzDxsrI4HROLbNyhtrccxyjYeda93HG975+L1RDRX4mypnxyaM3jkw+Nw5/6FoIPSCCD0hfGiuSnpH1MdDNHUR0k0ja57iYpXWA2Mvbbe+72pW30mrqCM1pjfI1lXG6IsAbaJrzfkbL8dx3KpgugvsctBqqqaAMfF7FlLfEuY5pbYtA3bV1OrhVR49LcMNofoLTVNLDUz556mX8e6Z0j8zX5yQBY22Ebb3236lYaSaHUrMVw6JsVo6g1Dpm53nOQMwN81xt5rLPU2rUQutDWVsNPmz+x2PGXfci/MfP1rOYlo2yarpalz3tdTeMysFsrs4sc19vmXPdrK+rbdL3XuGYPFTsYyJgY1jcjd5Ibe9sx2kX5yr1Ai8vLkREQEREBERAREQEREBERAREQEREBERAREQEREBERAREQEREBERAWKraJ5mztDy0tja5rJCwuA8bu5QAsXMO8ceo5VEFjhdO9rT4xxc8kXu64sGgbBuG2/DatXqcNqZHOjdGS+5a2f2uQXsAeAO834noC3ZLKTETykxbG1VC9w2fBDdp8s5SMx6vSeYL4FA7lckG98oJA8WbDlbBYdm3Z0rKos50ombKY6OjcGkEB18p37ht5IvsNt4vsKoxYc8WuA61r3I5TRls3dwtx2bOnZl0WmMVFKoUjCG2IAtusb7N9uzd2KuiKg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CEAAkGBhQREBAUExQREhAUFRAPFBAQFBYSFBASFBAVFRgUFRQYHCYfFxkjGRUUHy8gIycpLCwsFR89NTAqNScrMCoBCQoKDgwNGA8PFCoeHCQ1KjEpMTUsKSwpKSw1KSkwLCkvKTUpKTUqLykpKS82KSkpKSw1KSkrKSwsNikpKSkpNf/AABEIAKEBOgMBIgACEQEDEQH/xAAcAAEAAQUBAQAAAAAAAAAAAAAABwMEBQYIAQL/xABVEAABAwICBQYGDAkKBQUAAAABAAIDBBEFEgYHITFBIlFhcYGxCBMykcHRFEJDRFJTcoKSocLDFyNUVWJzhJOyFSQzg6KzxNLT4oWj4ePwJTRjZJT/xAAYAQEBAQEBAAAAAAAAAAAAAAAAAQMCBP/EAB8RAQACAQMFAAAAAAAAAAAAAAABEQIDITESE2Gxwf/aAAwDAQACEQMRAD8AnFERAReXXheOcIPpF4HJdB6i8ul0HqLy69QEREBERAREQERLoCJdeXQeol0ugIiICIiAiIgIiICIiAiIgIiICIiAiIgKGdYWmmMvnkiw+lrIqZhLBUMpnvfORve1xaQ1l91hcjbfbYTBWTZI3uO5rXO8zSfQopg1+Q2F2Rbh7o4cOliCNKw4zIbzUlXKeeekll/iaVaexsRG/DR24YPTGpfbr5p/gx/vv9irM16Ux9qz9+P8qCFnHEB7waP+GR+mJeCtxAe9Gj/hsP8AoqcGa7KU8G/v2epV2a46U8B2Sxn0oIIOP4gPcWD9ghH3S+TpVXDfFH20UI+7XQLNbNKeDux8Z+0rgazqaxNpLDaTdlgOc8pBzsNOKwb2Q9tNGO5oX0NY1SN7Kf8AdW7iFK2Na+WslLII2uA2cu5PbYi3f1LO6L62qepaROwRTAXs3lteL2u3js2XHDpQQi3WdUj3On80o7pQvsa0aj4qD6dUO6oC6MOlFE7eB2xH1L4ONYed7Y+2D/ag55brVn+Jh7J65vdUqszW1Lxgb2VmID/EqfjV4a7fHTnrpx/kVCpfhLWuc6GjygXJNMwWHaxBBzdbz+MDuyvrx98VVbrhP5PP2YlXD7xb9X6b4Ox+UYfTP5/5vCD5smzqO3nss1gjcFrGFzaOiBFg5rqaJrmX5xbd0jYgi1muMcYKzsxOs9L1Vbrij4xV46sSqj3vUvP0QwY+9aLqbG2/mC1TGZtHoDY0kUh2i0LLjYbb8wB7LoNSZrhg4txMdVfOe+RV2a36bj/Kg/bJT9pblgOj+AV1/FUsQcBcxv8AGRvA58ubaOkXWa/A/hDvejOyWYd0iCOW63aX4eKD9qefWqrdblJ8diY/aCe9i312pLCD71I6p5/9RU3ajMJ+IkHVPN6XINI/CzSflOKj+vb6YlUGtel/LMUH9ZCe+Bbc/UNhZ9zmHVM/0qk7UBhh4VA6pvW1BrA1q035dig+dTHvp19DWnT/AJxxMf8A5D/h1sDvB6w3nqx1St9LFTd4O2HfGVg/rY/9NBhRrSg/OeI9rKI/4dfY1oQ/nSv7YqI/crJO8HKg4TVo+fEfulTd4N9FwqKztMR+wgtBrPi/OlZ209Gful9jWZH+dqntpaQ/YVR3g20vCqqR1tjPoVF3g1wcKucdcbD6UFQayGfnefto6Y9wX2NYjfzw/toYPWrN3g0xcK2QdcDT9tUz4M7eFc7tpx/qoMmNYI/PHnoIvQ9fQ08PDGI+3D2eiVYZ3gz81f56b/uqm7waX8K5nbTkfeIM+3Tl53YxTfOw8eiZVmaYTHdi9CeuhI+/WrO8GubhWxdsTx9pUneDfU8KuDtZIEG7R6T1XtcTwyQ/BkpZIw7oLmykjzLc9G8b9lRFxDWyMc6KRrHZ2Z2gG7H2GZjmua4GwNnbQCCoSPg6Vo3VVN/zR9lb3qh0dnw51fSTvZI5ppqhroy5zS2Vj2+2AI2xEdiCSEREFhj3/tan9TN/dOXFi7ar4c8UjPhMez6TSPSuJXCx+pB4iIgIiICrU9QWE2Nri3X0Kivpg2jv5kFWFxuTxV1TYg8bQbFu1rhvBAJsecEXHaq2H0Bs7MLFpyuHMTu86VVG2JriCdo2NPOdnrVR8nSep+OkHU4qrDpNWEOLZpyGjM4gkhova55hcjzrDFV6aufG2RrXENkaGPHwm5g63nAUVlBprWD3xJ9XqX3U6aVEkYa95dl5QJtfNwJsOG8dNjwWAXoCC9pqp195A2knebDm6VmqXGJ4GMnY2VjTmDJHg5Jg0gPa19gHWJbcDcbLDQU129BFj0bjf6ldyzH2OGOaLR5rOzucDn5mk5W342G1VGXqdZVTMwseWNYb5jGC1zxY8m99l92znKwTMWcXFx3+bsA4C2yyxiuaaDMEGfwvSRzXtMbnMlaczHjg4buw7rcbrZRrrkFrwNJtyuUW8rjuO5ajhEkkDKhlpWtmYI3Fjg1j2h2YB9xtF7Gw27FgpTdx6z3oqTW69Zhup22/WvHoVePX3Jxp/NO7/KooRQTBHr/PGnk7J/8AarmPwgW8YKjslafQoWVehv4yOzBIczbRkEiQ5hyLDbt3bOdBNbPCBh4xVXY5h9KuI/CApuLKsdjD9pR/UYJTRRzECAhpiySVDpnB3jJJA7bDvDchj2bzG87iFSrcEgirIqbxN2zcrxrnvzRh8jw0ts7LkaGgm4JO3aOASfHr9o+Jqh1xtPc5Xcevmh4yTjrhPoKhTF8IhhfAMkrmy/zhzWnlRxWuacfpt5WZx3DLsG2+Rbo1B4uKVwaPGmOIRsn5GdzpL+Kks7M6zWCzjlDibnggmOPXlh593cPlQv8AUruLXNh598s7Y5B9lc/YjgccYqIwJBNTxwzOe8iz87ogWZAOSR40bcx8k84tr4kI4oOrIta9AffUHaHjvCuo9ZNEd1VTfTI71ya2rcOKqNxJ44/UEHXEenNI7dU0v71oVzHpRA7dPTHqnZ61yG3GZBxb9EKq3SGQcGfR/wCqDr9mNRnc+E9UrD6VUGJNPFvY9vrXIbNKpB7WPzH1quzTSQe5x/2vWg65FYOjscD6VgcNl/8AWK0fCo8Pd5p6welc2R6fSD3NnncFJ2ojGnVVZXPc0NtBTssCTulkPH5RQTWiIgLmfWFqmq4q+c08LpKaV7ponMLQG5zmMZBIsWkkdVl0wvC1Bx9Jq+xBu+kn7G5u66tJdE6xvlUtUP6mT1LsZ9Ew72MPzQvn+TY/g+YkelBxhJhEzfKhmb8qNw7wrd8JG8EdYIXapwuM8D9J3rVCTAIjvB/snvCDi5ersSbQ2ndvYw/KijP2VYTatqR2+ClPXTt9BCDl2jx1zAAQHWGQO3Oy/AdsIc3mBBtwIVnV1jpDc2A4NG4LqCXVHRn3vSdkZZ3OKsptS9G73tB82WRv2UHMiLo2bUZSH3uR8iof6bKxl1EUx3RVI+TLGe96CAFUglyuBsD0HcRxBU3TahYf/uN7GO/hurU6hGHyZakHmdE4fWWAfWgj6hracNFnZRtOV4PjGfo5gMsrL7iS13QsRimJCQ2bcNHPx7OC3TEdUssRP4jEyOdlNFMD+7mKwFZokIv6T2dF+uoXM+vxiDW2mxWw4TTRuF2uBvtykjOw8WuYbF7f0mX6QNwsXYdBwqR86GQd118HDo+FTAetsw+7QZHGMQDW5AQXWts4dJ6VrqyH8lDhPTn5zm/xNC+ThLuD4D1TRjvcEFiiyDcCmO5rXfJkjd3OXp0eqPiJj1MLu5BjlUgqHMcHMJa4Xs5psRcW2HtVeTCZm74pR1xuHoVu6Fw3tcOsEIL2jx2aJmRkhDL5shDXNvz2cCqkOktQ3dJc3c7M9rHvBebvAe4EgON7i9jc33lYyy8QZCDHZmEEPuRI6e7gHHO9uV5JO8OGxw3GwurlmlEosMsWRhY6OPJyIXsLiHsF/Ku9xN7g32g2FsMvbIMlVY/JJG5pDMzhGySWx8ZK2O2RryTbZZu4AnKL3ssYiICIiAiIgIiICmnwam/j68//ABwfxvULKdPBsp9lc/ogb/akKCb0REBERAREQEREBERAREQEREBeWXqIPLJZfMsoaC5xDWgXLnGwA5yTuWh6S67cOpLtbIaqUbMlNZzb9Mp5Nuok9CDdp8Oif5ccbvlMa7vCwGN4VhMDc1VDhsQO4zxwMJ6ri57FB+k2vmvqczYMlHEb7IuVKR0yu3fNDVHVXWPleXyPfI87S+Rxe53W47SglbWVWYOJIPYcVLI8Ehwg5ETgTt8YWEbAN1ttzzBUqHQmgna6Uvp4QGE+IE5tmtsLXF9+yxUUL1BL9Fono9MDnqpadzbA3qIwC7Lc2zNdcb9oWZwzUfhlUzPSV80jeeN8MmXocGtBB67KB7rNaPyPaS+N8kUrCMssTixwv+kD0IJnPg/ub/RYnUs+ZfukC8/ArXt8nFS7okhJ73uWH0W1r4nG1wkYzEGxgukYPxdU2Ie6Nyi0jBxOUke2tsJkHRrXJh1bZvjfY8p9yqrR3P6Ml8h89+hBqR1T4o33zh0366DLftbGqZ1ZYgPLpcHlHOx8sZPnbZTS11wCNoO244r1BCL9Ws3t8Ihd0wVkPdIwd6t5dWjfbYVWt/VvpZf4Zgp2RBz7Jq0p+NJibP2Z7/7t7laTatKUb/Zkf6ykrW/WYiF0ZZLIOZJtXlH+Vtb8vPH/ABsCtjq6pz5NdSk8xqIb+YkLqSypy0rHeU1rvlNB70HL/wCCtzvIqIn/ACXxv7nrx2p+q9ryupl+4ldJzaM0j/KpqZ3yoY3d7Vav0FoD7zpB0thY0+doCDmmo1XVbN7T2tcPQrI6A1XwR/aH2V1CNBaMeTEWfq5Zo/4XhV6fRSGNwc0z7PavqJpGnoLZHkIOW4tXNa4gNivfjmA71Pup/RF+H00jZPKeYyekgOJ7LuW8MomDcB5gqzW2QeoiICIiAiIgIiICIiAiIgIiINd0k1g0NBcVE7GyDb4ln4yU83Ibci/ObBRVpL4RrjdtFTho4TVPKd1iJpsO1x6ljtf+j3iqxtQ0WbO0OOzZ4xlmO+rIe1RKgzOP6ZVlcb1M8sovcMJyxt6o22aPMsdTULpASLAAgXJttPAc+4nosre6rR1Lm7nEcdhI/wDN6C4ODSbdg2AEm+zbuHXw6+oqhLQua3McpbfLdr2u22BsLHbsIVdmKyDLygQ24AeGOsCzJblN2jLstuVCWQuDQdzQQALbLm53cb8UFui+8nX5l5lQfKusPrTG6/tTsI6PWrVEG40tU5ro5YnuZIwiSOVhs5jucdxG4i4KkCk0botIoXmzaLF4xeUwi0dRwExj9s1x3kWc0mxJ2Xh2hxQxgi2Zu8C9rfUsnhmmD6eeKeIFssTszTm2EcWOAG1jhsI4oM7U1WL6OzNjMkkcZuWC/jqaYA7cgdsB5xZrhcbti3vRnwjGOytroDGdxmpuUzrMTjmaOou6lqeJ63JsRjENVT0kkWYPsBM3lDcTlmF96+qaihe0WpqVoP6DfSHH60E+4DpVS1rc1NPFMN5a13Lb8phs5vaFllE2qrRmNtU6ZscbPFMIBYwA5pNls20nYHfUpZQEREBERAREQEREBERAREQEREBERAREQEREBERAREQaFrnwEVOGuIF5IXCRvOWnkuA7CD81ctyMIJB3jYu35Iw4WIBHMVh63Q2jm8unidfnYEHGyLqys1OYbJf+btb8i7e5YSr8Hygd5JlZ1PJ77oObkU81Xg3x+51Mg+UGn1LEVPg4zjyKiM/KYR3FBDq9upNqPB/r2+S6B3a4ehWEmo/Ex7nGep/rCDQEW8nUvifxLfphet1LYmfcW/TCDRUUhw6i8SdvbE3refQFlKTweax3lywsHQC71IIthmylbjozju0MJ37lJGE+DnA2xnnkk52sswev61vGCarcPpSCyBhePbv5TvOUFzoFhZhpGlwLXykykEWIBADQewX7Vsi8a2y9QEREBERAREQEREBERAREQERfPjBe1xffbj5kH0ip+Pbt5Tdmw7RsK+vGC9ri/Nfb5kH0i+DKNu0bNp27h0rxs7TuIJ5gQUFRFSdUtBALmhx3NJAJ6gnslvwm+cIKqL5bIDuIPVtX0gIiICIiAiIgIiICIiAiIgIiICIiAiIgIiICIiAiIgIiICIiAiIgKJNOcXkpcWqJYmkyChDQ4bfF5ngeMPQL+e3C6lta/PovE+vdUveXPfA6mMDsuV0ZNibbzvtzbVrpZxjMzksTTRNJcGhp8Ci8U4S+Nmp5nzjfM9wdc7dthuAO623bdeY82dmM1lRT7ZKWGnndH8dF4uNsjPom/Zz2W0fg1j9iPpfHz+IMrZ2NOQmIi/JabbWm438RfiVkocMghr56kzDxsrI4HROLbNyhtrccxyjYeda93HG975+L1RDRX4mypnxyaM3jkw+Nw5/6FoIPSCCD0hfGiuSnpH1MdDNHUR0k0ja57iYpXWA2Mvbbe+72pW30mrqCM1pjfI1lXG6IsAbaJrzfkbL8dx3KpgugvsctBqqqaAMfF7FlLfEuY5pbYtA3bV1OrhVR49LcMNofoLTVNLDUz556mX8e6Z0j8zX5yQBY22Ebb3236lYaSaHUrMVw6JsVo6g1Dpm53nOQMwN81xt5rLPU2rUQutDWVsNPmz+x2PGXfci/MfP1rOYlo2yarpalz3tdTeMysFsrs4sc19vmXPdrK+rbdL3XuGYPFTsYyJgY1jcjd5Ibe9sx2kX5yr1Ai8vLkREQEREBERAREQEREBERAREQEREBERAREQEREBERAREQEREBERAWKraJ5mztDy0tja5rJCwuA8bu5QAsXMO8ceo5VEFjhdO9rT4xxc8kXu64sGgbBuG2/DatXqcNqZHOjdGS+5a2f2uQXsAeAO834noC3ZLKTETykxbG1VC9w2fBDdp8s5SMx6vSeYL4FA7lckG98oJA8WbDlbBYdm3Z0rKos50ombKY6OjcGkEB18p37ht5IvsNt4vsKoxYc8WuA61r3I5TRls3dwtx2bOnZl0WmMVFKoUjCG2IAtusb7N9uzd2KuiKg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blogcdn.com/www.engadget.com/media/2010/06/kinect-pr-top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46069" y="5257878"/>
            <a:ext cx="4070852" cy="208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ondrouspics.com/wp-content/uploads/2011/07/ipad_2up_hometimes-544x3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7973" y="4668893"/>
            <a:ext cx="3917922" cy="26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zeldainformer.com/images/articles/W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8978" y="4498909"/>
            <a:ext cx="3388458" cy="25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t1.gstatic.com/images?q=tbn:ANd9GcQktSBv4dC1q2Y3lxp9synRZqaAzD9PvFAaP-jBc3wc57KP9Sqk6XnxhS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1438" y="4410791"/>
            <a:ext cx="2171700" cy="262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blogcdn.com/www.engadget.com/media/2010/06/06-15-103dspre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403" y="4668893"/>
            <a:ext cx="2719809" cy="244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1251284" y="3224463"/>
            <a:ext cx="22138105" cy="5101390"/>
          </a:xfrm>
          <a:prstGeom prst="rect">
            <a:avLst/>
          </a:prstGeom>
          <a:solidFill>
            <a:schemeClr val="bg1">
              <a:alpha val="6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2345" y="9075793"/>
            <a:ext cx="49471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Race for the Fastest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Computer Ended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56621" y="7461349"/>
            <a:ext cx="66319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Race for: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Interface/Interaction designs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Sensor technologies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Display Technologies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Recognition Algorithms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2207172" y="1671145"/>
            <a:ext cx="17026759" cy="9080938"/>
          </a:xfrm>
          <a:custGeom>
            <a:avLst/>
            <a:gdLst>
              <a:gd name="connsiteX0" fmla="*/ 0 w 18035752"/>
              <a:gd name="connsiteY0" fmla="*/ 9080938 h 9080938"/>
              <a:gd name="connsiteX1" fmla="*/ 9049407 w 18035752"/>
              <a:gd name="connsiteY1" fmla="*/ 9017876 h 9080938"/>
              <a:gd name="connsiteX2" fmla="*/ 12486290 w 18035752"/>
              <a:gd name="connsiteY2" fmla="*/ 8008883 h 9080938"/>
              <a:gd name="connsiteX3" fmla="*/ 15197959 w 18035752"/>
              <a:gd name="connsiteY3" fmla="*/ 4729655 h 9080938"/>
              <a:gd name="connsiteX4" fmla="*/ 18035752 w 18035752"/>
              <a:gd name="connsiteY4" fmla="*/ 0 h 908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5752" h="9080938">
                <a:moveTo>
                  <a:pt x="0" y="9080938"/>
                </a:moveTo>
                <a:lnTo>
                  <a:pt x="9049407" y="9017876"/>
                </a:lnTo>
                <a:cubicBezTo>
                  <a:pt x="11130455" y="8839200"/>
                  <a:pt x="11461531" y="8723586"/>
                  <a:pt x="12486290" y="8008883"/>
                </a:cubicBezTo>
                <a:cubicBezTo>
                  <a:pt x="13511049" y="7294180"/>
                  <a:pt x="14273049" y="6064469"/>
                  <a:pt x="15197959" y="4729655"/>
                </a:cubicBezTo>
                <a:cubicBezTo>
                  <a:pt x="16122869" y="3394841"/>
                  <a:pt x="17079310" y="1697420"/>
                  <a:pt x="18035752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074556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9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378262" y="6108353"/>
            <a:ext cx="9616965" cy="168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Wingdings" pitchFamily="1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812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2pPr>
            <a:lvl3pPr marL="1270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3pPr>
            <a:lvl4pPr marL="1727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4pPr>
            <a:lvl5pPr marL="21844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5pPr>
            <a:lvl6pPr marL="26416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0988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5560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013200" indent="-457200" algn="l" rtl="0" fontAlgn="base">
              <a:spcBef>
                <a:spcPts val="1400"/>
              </a:spcBef>
              <a:spcAft>
                <a:spcPct val="0"/>
              </a:spcAft>
              <a:buClr>
                <a:srgbClr val="009FC3"/>
              </a:buClr>
              <a:buSzPct val="100000"/>
              <a:buFont typeface="Arial" charset="0"/>
              <a:buChar char="-"/>
              <a:defRPr sz="4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algn="ctr">
              <a:buFont typeface="Wingdings" pitchFamily="1" charset="2"/>
              <a:buNone/>
            </a:pPr>
            <a:r>
              <a:rPr lang="en-US" sz="6600" b="1" dirty="0"/>
              <a:t>n</a:t>
            </a:r>
            <a:r>
              <a:rPr lang="en-US" sz="6600" b="1" dirty="0" smtClean="0"/>
              <a:t>o shortage of ambition or imagination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015454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 #4">
  <a:themeElements>
    <a:clrScheme name="Master #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#2">
  <a:themeElements>
    <a:clrScheme name="Master #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Pages>0</Pages>
  <Words>1056</Words>
  <Characters>0</Characters>
  <Application>Microsoft Macintosh PowerPoint</Application>
  <PresentationFormat>Custom</PresentationFormat>
  <Lines>0</Lines>
  <Paragraphs>159</Paragraphs>
  <Slides>65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Master #4</vt:lpstr>
      <vt:lpstr>Master #2</vt:lpstr>
      <vt:lpstr>Interface Technologies That Have Not Yet Left The Lab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Feddie Wong, Future of Motion Gaming</vt:lpstr>
      <vt:lpstr>Slide 33</vt:lpstr>
      <vt:lpstr>Slide 34</vt:lpstr>
      <vt:lpstr>Display Technologies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Sensing Technologies</vt:lpstr>
      <vt:lpstr>Slide 47</vt:lpstr>
      <vt:lpstr>Slide 48</vt:lpstr>
      <vt:lpstr>Slide 49</vt:lpstr>
      <vt:lpstr>Slide 50</vt:lpstr>
      <vt:lpstr>Slide 51</vt:lpstr>
      <vt:lpstr>human as a sensor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jcl5m</dc:creator>
  <cp:lastModifiedBy>Sophia DeMartini</cp:lastModifiedBy>
  <cp:revision>229</cp:revision>
  <dcterms:created xsi:type="dcterms:W3CDTF">2011-10-17T21:12:06Z</dcterms:created>
  <dcterms:modified xsi:type="dcterms:W3CDTF">2011-10-17T21:12:24Z</dcterms:modified>
</cp:coreProperties>
</file>